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9" r:id="rId2"/>
    <p:sldId id="279" r:id="rId3"/>
    <p:sldId id="273" r:id="rId4"/>
    <p:sldId id="331" r:id="rId5"/>
    <p:sldId id="274" r:id="rId6"/>
    <p:sldId id="263" r:id="rId7"/>
    <p:sldId id="343" r:id="rId8"/>
    <p:sldId id="272" r:id="rId9"/>
    <p:sldId id="323" r:id="rId10"/>
    <p:sldId id="359" r:id="rId11"/>
    <p:sldId id="305" r:id="rId12"/>
    <p:sldId id="307" r:id="rId13"/>
    <p:sldId id="316" r:id="rId14"/>
    <p:sldId id="317" r:id="rId15"/>
    <p:sldId id="318" r:id="rId16"/>
    <p:sldId id="345" r:id="rId17"/>
    <p:sldId id="358" r:id="rId18"/>
    <p:sldId id="344" r:id="rId19"/>
  </p:sldIdLst>
  <p:sldSz cx="9144000" cy="6858000" type="screen4x3"/>
  <p:notesSz cx="6858000" cy="9144000"/>
  <p:defaultTextStyle>
    <a:defPPr>
      <a:defRPr lang="fr-FR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7B003"/>
    <a:srgbClr val="FC0914"/>
    <a:srgbClr val="1E23BC"/>
    <a:srgbClr val="FF0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13" autoAdjust="0"/>
    <p:restoredTop sz="96663" autoAdjust="0"/>
  </p:normalViewPr>
  <p:slideViewPr>
    <p:cSldViewPr>
      <p:cViewPr>
        <p:scale>
          <a:sx n="130" d="100"/>
          <a:sy n="13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31D3E5-DBA4-6647-85EF-0BF947E178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902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405161-6133-0C41-B2A7-7E75CBA01E2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78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olca.univ-lyon1.fr/index.php?n=Profile.FlorentinMillour?action=edit" TargetMode="External"/><Relationship Id="rId4" Type="http://schemas.openxmlformats.org/officeDocument/2006/relationships/hyperlink" Target="http://adsabs.harvard.edu/abs/2009A&amp;A...507..317M" TargetMode="External"/><Relationship Id="rId5" Type="http://schemas.openxmlformats.org/officeDocument/2006/relationships/hyperlink" Target="https://www.oca.eu/spip.php?article315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7F3E9-3D92-B24D-9442-7B217ECD7F7A}" type="slidenum">
              <a:rPr lang="fr-FR"/>
              <a:pPr/>
              <a:t>1</a:t>
            </a:fld>
            <a:endParaRPr lang="fr-FR"/>
          </a:p>
        </p:txBody>
      </p:sp>
      <p:sp>
        <p:nvSpPr>
          <p:cNvPr id="1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02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91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i="1" dirty="0" err="1" smtClean="0"/>
              <a:t>itle</a:t>
            </a:r>
            <a:r>
              <a:rPr lang="fr-FR" i="1" dirty="0" smtClean="0"/>
              <a:t> of the science cases</a:t>
            </a:r>
            <a:r>
              <a:rPr lang="fr-FR" dirty="0" smtClean="0"/>
              <a:t>: The </a:t>
            </a:r>
            <a:r>
              <a:rPr lang="fr-FR" dirty="0" err="1" smtClean="0"/>
              <a:t>binary</a:t>
            </a:r>
            <a:r>
              <a:rPr lang="fr-FR" dirty="0" smtClean="0"/>
              <a:t> system HD87643. </a:t>
            </a:r>
            <a:r>
              <a:rPr lang="fr-FR" i="1" dirty="0" smtClean="0"/>
              <a:t>Name of the contact</a:t>
            </a:r>
            <a:r>
              <a:rPr lang="fr-FR" dirty="0" smtClean="0"/>
              <a:t>: </a:t>
            </a:r>
            <a:r>
              <a:rPr lang="fr-FR" dirty="0" smtClean="0">
                <a:hlinkClick r:id="rId3"/>
              </a:rPr>
              <a:t>Florentin Millour?</a:t>
            </a:r>
            <a:r>
              <a:rPr lang="fr-FR" dirty="0" smtClean="0"/>
              <a:t> </a:t>
            </a:r>
            <a:r>
              <a:rPr lang="fr-FR" i="1" dirty="0" smtClean="0"/>
              <a:t>Short description</a:t>
            </a:r>
            <a:r>
              <a:rPr lang="fr-FR" dirty="0" smtClean="0"/>
              <a:t>: HD87643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binary</a:t>
            </a:r>
            <a:r>
              <a:rPr lang="fr-FR" dirty="0" smtClean="0"/>
              <a:t> system </a:t>
            </a:r>
            <a:r>
              <a:rPr lang="fr-FR" dirty="0" err="1" smtClean="0"/>
              <a:t>with</a:t>
            </a:r>
            <a:r>
              <a:rPr lang="fr-FR" dirty="0" smtClean="0"/>
              <a:t> a South component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resolved</a:t>
            </a:r>
            <a:r>
              <a:rPr lang="fr-FR" dirty="0" smtClean="0"/>
              <a:t> </a:t>
            </a:r>
            <a:r>
              <a:rPr lang="fr-FR" dirty="0" err="1" smtClean="0"/>
              <a:t>disk</a:t>
            </a:r>
            <a:r>
              <a:rPr lang="fr-FR" dirty="0" smtClean="0"/>
              <a:t> and a </a:t>
            </a:r>
            <a:r>
              <a:rPr lang="fr-FR" dirty="0" err="1" smtClean="0"/>
              <a:t>North</a:t>
            </a:r>
            <a:r>
              <a:rPr lang="fr-FR" dirty="0" smtClean="0"/>
              <a:t> component </a:t>
            </a:r>
            <a:r>
              <a:rPr lang="fr-FR" dirty="0" err="1" smtClean="0"/>
              <a:t>at</a:t>
            </a:r>
            <a:r>
              <a:rPr lang="fr-FR" dirty="0" smtClean="0"/>
              <a:t> 34,5 mas.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smtClean="0">
                <a:hlinkClick r:id="rId4"/>
              </a:rPr>
              <a:t>Millour et al. (2009)</a:t>
            </a:r>
            <a:r>
              <a:rPr lang="fr-FR" dirty="0" smtClean="0"/>
              <a:t> Instrument: AMBER </a:t>
            </a:r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resolution</a:t>
            </a:r>
            <a:r>
              <a:rPr lang="fr-FR" dirty="0" smtClean="0"/>
              <a:t> JHK </a:t>
            </a:r>
            <a:r>
              <a:rPr lang="fr-FR" i="1" dirty="0" smtClean="0"/>
              <a:t>Link to the </a:t>
            </a:r>
            <a:r>
              <a:rPr lang="fr-FR" i="1" dirty="0" err="1" smtClean="0"/>
              <a:t>attached</a:t>
            </a:r>
            <a:r>
              <a:rPr lang="fr-FR" i="1" dirty="0" smtClean="0"/>
              <a:t> data set</a:t>
            </a:r>
            <a:r>
              <a:rPr lang="fr-FR" dirty="0" smtClean="0"/>
              <a:t>: </a:t>
            </a:r>
            <a:r>
              <a:rPr lang="fr-FR" dirty="0" smtClean="0">
                <a:hlinkClick r:id="rId5"/>
              </a:rPr>
              <a:t>https://www.oca.eu/spip.php?article315</a:t>
            </a:r>
            <a:r>
              <a:rPr lang="fr-FR" dirty="0" smtClean="0"/>
              <a:t> 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02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0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Times"/>
              <a:cs typeface="Time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36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Times"/>
              <a:cs typeface="Time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363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modele</a:t>
            </a:r>
            <a:r>
              <a:rPr lang="fr-FR" dirty="0" smtClean="0"/>
              <a:t> pas bon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68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39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39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ym typeface="Wingdings"/>
              </a:rPr>
              <a:t> </a:t>
            </a:r>
            <a:r>
              <a:rPr lang="fr-FR" dirty="0" err="1" smtClean="0">
                <a:sym typeface="Wingdings"/>
              </a:rPr>
              <a:t>binary</a:t>
            </a:r>
            <a:r>
              <a:rPr lang="fr-FR" dirty="0" smtClean="0">
                <a:sym typeface="Wingdings"/>
              </a:rPr>
              <a:t> and</a:t>
            </a:r>
            <a:r>
              <a:rPr lang="fr-FR" baseline="0" dirty="0" smtClean="0">
                <a:sym typeface="Wingdings"/>
              </a:rPr>
              <a:t> </a:t>
            </a:r>
            <a:r>
              <a:rPr lang="fr-FR" baseline="0" dirty="0" err="1" smtClean="0">
                <a:sym typeface="Wingdings"/>
              </a:rPr>
              <a:t>it's</a:t>
            </a:r>
            <a:r>
              <a:rPr lang="fr-FR" baseline="0" dirty="0" smtClean="0">
                <a:sym typeface="Wingdings"/>
              </a:rPr>
              <a:t> possible to </a:t>
            </a:r>
            <a:r>
              <a:rPr lang="fr-FR" baseline="0" dirty="0" err="1" smtClean="0">
                <a:sym typeface="Wingdings"/>
              </a:rPr>
              <a:t>estimate</a:t>
            </a:r>
            <a:r>
              <a:rPr lang="fr-FR" baseline="0" dirty="0" smtClean="0">
                <a:sym typeface="Wingdings"/>
              </a:rPr>
              <a:t> the ratio of the component fluxes + </a:t>
            </a:r>
            <a:r>
              <a:rPr lang="fr-FR" baseline="0" dirty="0" err="1" smtClean="0">
                <a:sym typeface="Wingdings"/>
              </a:rPr>
              <a:t>also</a:t>
            </a:r>
            <a:r>
              <a:rPr lang="fr-FR" baseline="0" dirty="0" smtClean="0">
                <a:sym typeface="Wingdings"/>
              </a:rPr>
              <a:t> the </a:t>
            </a:r>
            <a:r>
              <a:rPr lang="fr-FR" baseline="0" dirty="0" err="1" smtClean="0">
                <a:sym typeface="Wingdings"/>
              </a:rPr>
              <a:t>order</a:t>
            </a:r>
            <a:r>
              <a:rPr lang="fr-FR" baseline="0" dirty="0" smtClean="0">
                <a:sym typeface="Wingdings"/>
              </a:rPr>
              <a:t> of the </a:t>
            </a:r>
            <a:r>
              <a:rPr lang="fr-FR" baseline="0" dirty="0" err="1" smtClean="0">
                <a:sym typeface="Wingdings"/>
              </a:rPr>
              <a:t>separation</a:t>
            </a:r>
            <a:r>
              <a:rPr lang="fr-FR" baseline="0" dirty="0" smtClean="0">
                <a:sym typeface="Wingdings"/>
              </a:rPr>
              <a:t>.</a:t>
            </a:r>
          </a:p>
          <a:p>
            <a:r>
              <a:rPr lang="fr-FR" baseline="0" dirty="0" smtClean="0">
                <a:sym typeface="Wingdings"/>
              </a:rPr>
              <a:t>But for </a:t>
            </a:r>
            <a:r>
              <a:rPr lang="fr-FR" baseline="0" dirty="0" err="1" smtClean="0">
                <a:sym typeface="Wingdings"/>
              </a:rPr>
              <a:t>that</a:t>
            </a:r>
            <a:r>
              <a:rPr lang="fr-FR" baseline="0" dirty="0" smtClean="0">
                <a:sym typeface="Wingdings"/>
              </a:rPr>
              <a:t> </a:t>
            </a:r>
            <a:r>
              <a:rPr lang="fr-FR" baseline="0" dirty="0" err="1" smtClean="0">
                <a:sym typeface="Wingdings"/>
              </a:rPr>
              <a:t>need</a:t>
            </a:r>
            <a:r>
              <a:rPr lang="fr-FR" baseline="0" dirty="0" smtClean="0">
                <a:sym typeface="Wingdings"/>
              </a:rPr>
              <a:t> of the formula (</a:t>
            </a:r>
            <a:r>
              <a:rPr lang="fr-FR" baseline="0" dirty="0" err="1" smtClean="0">
                <a:sym typeface="Wingdings"/>
              </a:rPr>
              <a:t>see</a:t>
            </a:r>
            <a:r>
              <a:rPr lang="fr-FR" baseline="0" dirty="0" smtClean="0">
                <a:sym typeface="Wingdings"/>
              </a:rPr>
              <a:t> if </a:t>
            </a:r>
            <a:r>
              <a:rPr lang="fr-FR" baseline="0" dirty="0" err="1" smtClean="0">
                <a:sym typeface="Wingdings"/>
              </a:rPr>
              <a:t>easy</a:t>
            </a:r>
            <a:r>
              <a:rPr lang="fr-FR" baseline="0" dirty="0" smtClean="0">
                <a:sym typeface="Wingdings"/>
              </a:rPr>
              <a:t> to </a:t>
            </a:r>
            <a:r>
              <a:rPr lang="fr-FR" baseline="0" dirty="0" err="1" smtClean="0">
                <a:sym typeface="Wingdings"/>
              </a:rPr>
              <a:t>find</a:t>
            </a:r>
            <a:r>
              <a:rPr lang="fr-FR" baseline="0" dirty="0" smtClean="0">
                <a:sym typeface="Wingdings"/>
              </a:rPr>
              <a:t> </a:t>
            </a:r>
            <a:r>
              <a:rPr lang="fr-FR" baseline="0" dirty="0" err="1" smtClean="0">
                <a:sym typeface="Wingdings"/>
              </a:rPr>
              <a:t>them</a:t>
            </a:r>
            <a:r>
              <a:rPr lang="fr-FR" baseline="0" dirty="0" smtClean="0">
                <a:sym typeface="Wingdings"/>
              </a:rPr>
              <a:t>, or </a:t>
            </a:r>
            <a:r>
              <a:rPr lang="fr-FR" baseline="0" dirty="0" err="1" smtClean="0">
                <a:sym typeface="Wingdings"/>
              </a:rPr>
              <a:t>recall</a:t>
            </a:r>
            <a:r>
              <a:rPr lang="fr-FR" baseline="0" dirty="0" smtClean="0">
                <a:sym typeface="Wingdings"/>
              </a:rPr>
              <a:t> the </a:t>
            </a:r>
            <a:r>
              <a:rPr lang="fr-FR" baseline="0" dirty="0" err="1" smtClean="0">
                <a:sym typeface="Wingdings"/>
              </a:rPr>
              <a:t>slide</a:t>
            </a:r>
            <a:r>
              <a:rPr lang="fr-FR" baseline="0" dirty="0" smtClean="0">
                <a:sym typeface="Wingdings"/>
              </a:rPr>
              <a:t> of </a:t>
            </a:r>
            <a:r>
              <a:rPr lang="fr-FR" baseline="0" dirty="0" err="1" smtClean="0">
                <a:sym typeface="Wingdings"/>
              </a:rPr>
              <a:t>Michel's</a:t>
            </a:r>
            <a:r>
              <a:rPr lang="fr-FR" baseline="0" dirty="0" smtClean="0">
                <a:sym typeface="Wingdings"/>
              </a:rPr>
              <a:t> lecture  or </a:t>
            </a:r>
            <a:r>
              <a:rPr lang="fr-FR" baseline="0" dirty="0" err="1" smtClean="0">
                <a:sym typeface="Wingdings"/>
              </a:rPr>
              <a:t>make</a:t>
            </a:r>
            <a:r>
              <a:rPr lang="fr-FR" baseline="0" dirty="0" smtClean="0">
                <a:sym typeface="Wingdings"/>
              </a:rPr>
              <a:t> a </a:t>
            </a:r>
            <a:r>
              <a:rPr lang="fr-FR" baseline="0" dirty="0" err="1" smtClean="0">
                <a:sym typeface="Wingdings"/>
              </a:rPr>
              <a:t>dedicated</a:t>
            </a:r>
            <a:r>
              <a:rPr lang="fr-FR" baseline="0" dirty="0" smtClean="0">
                <a:sym typeface="Wingdings"/>
              </a:rPr>
              <a:t> </a:t>
            </a:r>
            <a:r>
              <a:rPr lang="fr-FR" baseline="0" dirty="0" err="1" smtClean="0">
                <a:sym typeface="Wingdings"/>
              </a:rPr>
              <a:t>slide</a:t>
            </a:r>
            <a:r>
              <a:rPr lang="fr-FR" baseline="0" dirty="0" smtClean="0">
                <a:sym typeface="Wingdings"/>
              </a:rPr>
              <a:t> </a:t>
            </a:r>
          </a:p>
          <a:p>
            <a:endParaRPr lang="fr-FR" baseline="0" dirty="0" smtClean="0">
              <a:sym typeface="Wingding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(if time,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use </a:t>
            </a:r>
            <a:r>
              <a:rPr lang="fr-FR" sz="1200" dirty="0" err="1" smtClean="0">
                <a:solidFill>
                  <a:srgbClr val="FF0000"/>
                </a:solidFill>
                <a:sym typeface="Wingdings"/>
              </a:rPr>
              <a:t>OIFitsExplorer</a:t>
            </a: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,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more </a:t>
            </a:r>
            <a:r>
              <a:rPr lang="fr-FR" sz="1200" dirty="0" err="1" smtClean="0">
                <a:solidFill>
                  <a:srgbClr val="FF0000"/>
                </a:solidFill>
                <a:sym typeface="Wingdings"/>
              </a:rPr>
              <a:t>practical</a:t>
            </a: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 to </a:t>
            </a:r>
            <a:r>
              <a:rPr lang="fr-FR" sz="1200" dirty="0" err="1" smtClean="0">
                <a:solidFill>
                  <a:srgbClr val="FF0000"/>
                </a:solidFill>
                <a:sym typeface="Wingdings"/>
              </a:rPr>
              <a:t>see</a:t>
            </a: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 the data (</a:t>
            </a:r>
            <a:r>
              <a:rPr lang="fr-FR" sz="1200" dirty="0" err="1" smtClean="0">
                <a:solidFill>
                  <a:srgbClr val="FF0000"/>
                </a:solidFill>
                <a:sym typeface="Wingdings"/>
              </a:rPr>
              <a:t>with</a:t>
            </a:r>
            <a:r>
              <a:rPr lang="fr-FR" sz="1200" dirty="0" smtClean="0">
                <a:solidFill>
                  <a:srgbClr val="FF0000"/>
                </a:solidFill>
                <a:sym typeface="Wingdings"/>
              </a:rPr>
              <a:t> lambda visible) and know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the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coordinates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,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xcept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that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the axis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is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in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Mlambda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Conversion to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make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explicitely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or </a:t>
            </a:r>
            <a:r>
              <a:rPr lang="fr-FR" sz="1200" baseline="0" dirty="0" err="1" smtClean="0">
                <a:solidFill>
                  <a:srgbClr val="FF0000"/>
                </a:solidFill>
                <a:sym typeface="Wingdings"/>
              </a:rPr>
              <a:t>ask</a:t>
            </a:r>
            <a:r>
              <a:rPr lang="fr-FR" sz="1200" baseline="0" dirty="0" smtClean="0">
                <a:solidFill>
                  <a:srgbClr val="FF0000"/>
                </a:solidFill>
                <a:sym typeface="Wingdings"/>
              </a:rPr>
              <a:t> Laurent to change ?</a:t>
            </a:r>
            <a:endParaRPr lang="fr-FR" sz="12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91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91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 smtClean="0">
                <a:latin typeface="Symbol" charset="2"/>
                <a:cs typeface="Symbol" charset="2"/>
                <a:sym typeface="Wingdings"/>
              </a:rPr>
              <a:t>r</a:t>
            </a:r>
            <a:r>
              <a:rPr lang="fr-FR" sz="1200" dirty="0" smtClean="0">
                <a:latin typeface="Symbol" charset="2"/>
                <a:cs typeface="Symbol" charset="2"/>
                <a:sym typeface="Wingdings"/>
              </a:rPr>
              <a:t> ~</a:t>
            </a:r>
            <a:r>
              <a:rPr lang="en-US" sz="1200" i="1" dirty="0" smtClean="0">
                <a:solidFill>
                  <a:srgbClr val="000000"/>
                </a:solidFill>
                <a:latin typeface="Times"/>
                <a:cs typeface="Times"/>
              </a:rPr>
              <a:t> 153.55 mas   PA ~ 172.87 </a:t>
            </a:r>
            <a:r>
              <a:rPr lang="en-US" sz="1200" i="1" dirty="0" err="1" smtClean="0">
                <a:solidFill>
                  <a:srgbClr val="000000"/>
                </a:solidFill>
                <a:latin typeface="Times"/>
                <a:cs typeface="Times"/>
              </a:rPr>
              <a:t>deg</a:t>
            </a:r>
            <a:endParaRPr lang="en-US" sz="12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70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2192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de-DE" altLang="ja-JP" noProof="0" smtClean="0"/>
              <a:t>Cliquez et modifiez le titre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pPr lvl="0"/>
            <a:r>
              <a:rPr lang="de-DE" altLang="ja-JP" noProof="0" smtClean="0"/>
              <a:t>Cliquez pour modifier le style des sous-titres du masque</a:t>
            </a:r>
          </a:p>
        </p:txBody>
      </p:sp>
      <p:sp>
        <p:nvSpPr>
          <p:cNvPr id="4108" name="Rectangle 12"/>
          <p:cNvSpPr>
            <a:spLocks noChangeArrowheads="1"/>
          </p:cNvSpPr>
          <p:nvPr userDrawn="1"/>
        </p:nvSpPr>
        <p:spPr bwMode="auto">
          <a:xfrm>
            <a:off x="7848600" y="6470650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fld id="{543D12CE-969A-F347-BE5A-A7695CDE4C39}" type="slidenum">
              <a:rPr kumimoji="1" lang="en-US" sz="1000">
                <a:latin typeface="Times" charset="0"/>
              </a:rPr>
              <a:pPr algn="r"/>
              <a:t>‹#›</a:t>
            </a:fld>
            <a:endParaRPr kumimoji="1" lang="en-US" sz="1000">
              <a:latin typeface="Times" charset="0"/>
            </a:endParaRPr>
          </a:p>
        </p:txBody>
      </p:sp>
      <p:pic>
        <p:nvPicPr>
          <p:cNvPr id="4111" name="Picture 15" descr="jmmc_lar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logo CRAL 2016 54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459934"/>
            <a:ext cx="685800" cy="425450"/>
          </a:xfrm>
          <a:prstGeom prst="rect">
            <a:avLst/>
          </a:prstGeom>
        </p:spPr>
      </p:pic>
      <p:sp>
        <p:nvSpPr>
          <p:cNvPr id="8" name="Rectangle 19"/>
          <p:cNvSpPr>
            <a:spLocks noChangeArrowheads="1"/>
          </p:cNvSpPr>
          <p:nvPr userDrawn="1"/>
        </p:nvSpPr>
        <p:spPr bwMode="auto">
          <a:xfrm>
            <a:off x="1259632" y="6559078"/>
            <a:ext cx="6504384" cy="25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1" hangingPunct="1"/>
            <a:r>
              <a:rPr lang="en-US" sz="1000" dirty="0" smtClean="0">
                <a:latin typeface="Times New Roman" charset="0"/>
              </a:rPr>
              <a:t>Isabelle </a:t>
            </a:r>
            <a:r>
              <a:rPr lang="en-US" sz="1000" dirty="0" err="1" smtClean="0">
                <a:latin typeface="Times New Roman" charset="0"/>
              </a:rPr>
              <a:t>Tallon-Bosc</a:t>
            </a:r>
            <a:r>
              <a:rPr lang="en-US" sz="1000" dirty="0" smtClean="0">
                <a:latin typeface="Times New Roman" charset="0"/>
              </a:rPr>
              <a:t> &amp; Michel</a:t>
            </a:r>
            <a:r>
              <a:rPr lang="en-US" sz="1000" baseline="0" dirty="0" smtClean="0">
                <a:latin typeface="Times New Roman" charset="0"/>
              </a:rPr>
              <a:t> </a:t>
            </a:r>
            <a:r>
              <a:rPr lang="en-US" sz="1000" baseline="0" dirty="0" err="1" smtClean="0">
                <a:latin typeface="Times New Roman" charset="0"/>
              </a:rPr>
              <a:t>Tallon</a:t>
            </a:r>
            <a:r>
              <a:rPr lang="en-US" sz="1000" baseline="0" dirty="0" smtClean="0">
                <a:latin typeface="Times New Roman" charset="0"/>
              </a:rPr>
              <a:t> - </a:t>
            </a:r>
            <a:r>
              <a:rPr lang="en-US" sz="1000" dirty="0" smtClean="0">
                <a:latin typeface="Times New Roman" charset="0"/>
              </a:rPr>
              <a:t>Practice Session on Model Fitting - </a:t>
            </a:r>
            <a:r>
              <a:rPr lang="en-US" sz="1000" dirty="0">
                <a:latin typeface="Times New Roman" charset="0"/>
              </a:rPr>
              <a:t>VLTI School — </a:t>
            </a:r>
            <a:r>
              <a:rPr lang="en-US" sz="1000" dirty="0" smtClean="0">
                <a:latin typeface="Times New Roman" charset="0"/>
              </a:rPr>
              <a:t>OCA-Remote — 2021.06.14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12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3246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324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36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0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0408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61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53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31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19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1381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5120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6200"/>
            <a:ext cx="792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et modifiez le titre</a:t>
            </a:r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7848600" y="6470650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fld id="{8C59C8CD-98F8-9543-891D-6B22956C3914}" type="slidenum">
              <a:rPr kumimoji="1" lang="en-US" sz="1000">
                <a:latin typeface="Times" charset="0"/>
              </a:rPr>
              <a:pPr algn="r"/>
              <a:t>‹#›</a:t>
            </a:fld>
            <a:endParaRPr kumimoji="1" lang="en-US" sz="1000">
              <a:latin typeface="Times" charset="0"/>
            </a:endParaRPr>
          </a:p>
        </p:txBody>
      </p:sp>
      <p:pic>
        <p:nvPicPr>
          <p:cNvPr id="3089" name="Picture 17" descr="jmmc_larg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1115616" y="6559078"/>
            <a:ext cx="6504384" cy="25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Times New Roman" charset="0"/>
              </a:rPr>
              <a:t>Isabelle </a:t>
            </a:r>
            <a:r>
              <a:rPr lang="en-US" sz="1000" dirty="0" err="1" smtClean="0">
                <a:latin typeface="Times New Roman" charset="0"/>
              </a:rPr>
              <a:t>Tallon-Bosc</a:t>
            </a:r>
            <a:r>
              <a:rPr lang="en-US" sz="1000" dirty="0" smtClean="0">
                <a:latin typeface="Times New Roman" charset="0"/>
              </a:rPr>
              <a:t> &amp; Michel</a:t>
            </a:r>
            <a:r>
              <a:rPr lang="en-US" sz="1000" baseline="0" dirty="0" smtClean="0">
                <a:latin typeface="Times New Roman" charset="0"/>
              </a:rPr>
              <a:t> </a:t>
            </a:r>
            <a:r>
              <a:rPr lang="en-US" sz="1000" baseline="0" dirty="0" err="1" smtClean="0">
                <a:latin typeface="Times New Roman" charset="0"/>
              </a:rPr>
              <a:t>Tallon</a:t>
            </a:r>
            <a:r>
              <a:rPr lang="en-US" sz="1000" baseline="0" dirty="0" smtClean="0">
                <a:latin typeface="Times New Roman" charset="0"/>
              </a:rPr>
              <a:t> - </a:t>
            </a:r>
            <a:r>
              <a:rPr lang="en-US" sz="1000" dirty="0" smtClean="0">
                <a:latin typeface="Times New Roman" charset="0"/>
              </a:rPr>
              <a:t>Practice Session on Model Fitting - </a:t>
            </a:r>
            <a:r>
              <a:rPr lang="en-US" sz="1000" dirty="0">
                <a:latin typeface="Times New Roman" charset="0"/>
              </a:rPr>
              <a:t>VLTI School — </a:t>
            </a:r>
            <a:r>
              <a:rPr lang="en-US" sz="1000" dirty="0" smtClean="0">
                <a:latin typeface="Times New Roman" charset="0"/>
              </a:rPr>
              <a:t>OCA-Remote — 2021.06.14</a:t>
            </a:r>
          </a:p>
        </p:txBody>
      </p:sp>
      <p:pic>
        <p:nvPicPr>
          <p:cNvPr id="3" name="Image 2" descr="logo CRAL 2016 54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459934"/>
            <a:ext cx="685800" cy="425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Times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2pPr>
      <a:lvl3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3pPr>
      <a:lvl4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4pPr>
      <a:lvl5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5pPr>
      <a:lvl6pPr marL="4572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6pPr>
      <a:lvl7pPr marL="9144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7pPr>
      <a:lvl8pPr marL="13716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8pPr>
      <a:lvl9pPr marL="18288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9pPr>
    </p:titleStyle>
    <p:bodyStyle>
      <a:lvl1pPr marL="284163" indent="-2841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•"/>
        <a:defRPr sz="1800">
          <a:solidFill>
            <a:schemeClr val="tx1"/>
          </a:solidFill>
          <a:latin typeface="Times"/>
          <a:ea typeface="+mn-ea"/>
          <a:cs typeface="+mn-cs"/>
        </a:defRPr>
      </a:lvl1pPr>
      <a:lvl2pPr marL="747713" indent="-293688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–"/>
        <a:defRPr kumimoji="1" sz="1800">
          <a:solidFill>
            <a:schemeClr val="tx1"/>
          </a:solidFill>
          <a:latin typeface="Times"/>
          <a:ea typeface="+mn-ea"/>
          <a:cs typeface="+mn-cs"/>
        </a:defRPr>
      </a:lvl2pPr>
      <a:lvl3pPr marL="1144588" indent="-225425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•"/>
        <a:defRPr kumimoji="1" sz="1600">
          <a:solidFill>
            <a:schemeClr val="tx1"/>
          </a:solidFill>
          <a:latin typeface="Times"/>
          <a:ea typeface="+mn-ea"/>
          <a:cs typeface="+mn-cs"/>
        </a:defRPr>
      </a:lvl3pPr>
      <a:lvl4pPr marL="1598613" indent="-227013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–"/>
        <a:defRPr kumimoji="1" sz="1600">
          <a:solidFill>
            <a:schemeClr val="tx1"/>
          </a:solidFill>
          <a:latin typeface="Times"/>
          <a:ea typeface="+mn-ea"/>
          <a:cs typeface="+mn-cs"/>
        </a:defRPr>
      </a:lvl4pPr>
      <a:lvl5pPr marL="19954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Times"/>
          <a:ea typeface="+mn-ea"/>
          <a:cs typeface="+mn-cs"/>
        </a:defRPr>
      </a:lvl5pPr>
      <a:lvl6pPr marL="24526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6pPr>
      <a:lvl7pPr marL="29098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7pPr>
      <a:lvl8pPr marL="33670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8pPr>
      <a:lvl9pPr marL="38242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685800"/>
          </a:xfrm>
        </p:spPr>
        <p:txBody>
          <a:bodyPr anchor="t"/>
          <a:lstStyle/>
          <a:p>
            <a:r>
              <a:rPr lang="en-US" dirty="0" smtClean="0">
                <a:latin typeface="Times"/>
                <a:cs typeface="Times"/>
              </a:rPr>
              <a:t>Practical Introduction to Model Fitting </a:t>
            </a:r>
            <a:br>
              <a:rPr lang="en-US" dirty="0" smtClean="0">
                <a:latin typeface="Times"/>
                <a:cs typeface="Times"/>
              </a:rPr>
            </a:br>
            <a:endParaRPr lang="en-US" dirty="0">
              <a:latin typeface="Times"/>
              <a:cs typeface="Time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5576" y="2060848"/>
            <a:ext cx="7340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Times"/>
                <a:cs typeface="Times"/>
              </a:rPr>
              <a:t> examples of model fitting, all on real data : to be made </a:t>
            </a:r>
            <a:r>
              <a:rPr lang="en-US" sz="2000" b="1" dirty="0" smtClean="0">
                <a:latin typeface="Times"/>
                <a:cs typeface="Times"/>
              </a:rPr>
              <a:t>successively</a:t>
            </a:r>
            <a:endParaRPr lang="en-US" sz="2000" dirty="0">
              <a:latin typeface="Times"/>
              <a:cs typeface="Times"/>
            </a:endParaRP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564904"/>
            <a:ext cx="6858000" cy="3744416"/>
          </a:xfrm>
        </p:spPr>
        <p:txBody>
          <a:bodyPr anchor="t"/>
          <a:lstStyle/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of a </a:t>
            </a:r>
            <a:r>
              <a:rPr lang="en-US" sz="1800" b="1" dirty="0" smtClean="0">
                <a:cs typeface="Times"/>
              </a:rPr>
              <a:t>simple</a:t>
            </a:r>
            <a:r>
              <a:rPr lang="en-US" sz="1800" dirty="0" smtClean="0">
                <a:cs typeface="Times"/>
              </a:rPr>
              <a:t> model on </a:t>
            </a:r>
            <a:r>
              <a:rPr lang="en-US" sz="1800" b="1" dirty="0" smtClean="0">
                <a:cs typeface="Times"/>
              </a:rPr>
              <a:t>one</a:t>
            </a:r>
            <a:r>
              <a:rPr lang="en-US" sz="1800" dirty="0" smtClean="0">
                <a:cs typeface="Times"/>
              </a:rPr>
              <a:t> file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with </a:t>
            </a:r>
            <a:r>
              <a:rPr lang="en-US" sz="1800" b="1" dirty="0" smtClean="0">
                <a:cs typeface="Times"/>
              </a:rPr>
              <a:t>parameters sharing </a:t>
            </a:r>
            <a:r>
              <a:rPr lang="en-US" sz="1800" dirty="0" smtClean="0">
                <a:cs typeface="Times"/>
              </a:rPr>
              <a:t>on several files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with  </a:t>
            </a:r>
            <a:r>
              <a:rPr lang="en-US" sz="1800" b="1" dirty="0" smtClean="0">
                <a:cs typeface="Times"/>
              </a:rPr>
              <a:t>degeneracies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cs typeface="Times"/>
              </a:rPr>
              <a:t>fitting </a:t>
            </a:r>
            <a:r>
              <a:rPr lang="en-US" b="1" dirty="0">
                <a:cs typeface="Times"/>
              </a:rPr>
              <a:t>a star + </a:t>
            </a:r>
            <a:r>
              <a:rPr lang="en-US" b="1" dirty="0" smtClean="0">
                <a:cs typeface="Times"/>
              </a:rPr>
              <a:t>environment</a:t>
            </a:r>
            <a:r>
              <a:rPr lang="en-US" sz="1800" dirty="0" smtClean="0">
                <a:cs typeface="Times"/>
              </a:rPr>
              <a:t>	</a:t>
            </a:r>
            <a:endParaRPr lang="en-US" sz="1800" dirty="0">
              <a:cs typeface="Times"/>
            </a:endParaRP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cs typeface="Times"/>
              </a:rPr>
              <a:t>Additional exercises, if time and for fun</a:t>
            </a:r>
            <a:endParaRPr lang="en-US" sz="1800" dirty="0">
              <a:cs typeface="Times"/>
            </a:endParaRPr>
          </a:p>
        </p:txBody>
      </p:sp>
      <p:sp>
        <p:nvSpPr>
          <p:cNvPr id="13" name="ZoneTexte 12"/>
          <p:cNvSpPr txBox="1"/>
          <p:nvPr/>
        </p:nvSpPr>
        <p:spPr>
          <a:xfrm rot="20839599">
            <a:off x="4870976" y="3358649"/>
            <a:ext cx="4167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</a:rPr>
              <a:t>In red, questions or suggestions</a:t>
            </a:r>
          </a:p>
          <a:p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</a:rPr>
              <a:t> </a:t>
            </a:r>
          </a:p>
          <a:p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You may ask </a:t>
            </a:r>
            <a:r>
              <a:rPr lang="en-US" sz="1800" b="1" dirty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a </a:t>
            </a:r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teacher at every moment.</a:t>
            </a:r>
          </a:p>
          <a:p>
            <a:endParaRPr lang="en-US" sz="1800" b="1" dirty="0">
              <a:solidFill>
                <a:srgbClr val="FF0C12"/>
              </a:solidFill>
              <a:latin typeface="Times"/>
              <a:cs typeface="Times"/>
              <a:sym typeface="Wingdings"/>
            </a:endParaRPr>
          </a:p>
          <a:p>
            <a:r>
              <a:rPr lang="en-US" sz="1800" b="1" dirty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"wrap-up pauses" </a:t>
            </a:r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during the sessio</a:t>
            </a:r>
            <a:r>
              <a:rPr lang="en-US" sz="1800" b="1" dirty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n</a:t>
            </a:r>
            <a:endParaRPr lang="en-US" sz="1800" b="1" dirty="0">
              <a:solidFill>
                <a:srgbClr val="FF0C12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64704"/>
            <a:ext cx="8305800" cy="4824536"/>
          </a:xfrm>
        </p:spPr>
        <p:txBody>
          <a:bodyPr>
            <a:normAutofit/>
          </a:bodyPr>
          <a:lstStyle/>
          <a:p>
            <a:pPr>
              <a:buFont typeface="Times" charset="0"/>
              <a:buNone/>
            </a:pPr>
            <a:endParaRPr lang="fr-FR" sz="1600" dirty="0" smtClean="0"/>
          </a:p>
          <a:p>
            <a:pPr marL="284163" lvl="1" indent="-284163">
              <a:buFont typeface="Times" charset="0"/>
              <a:buChar char="•"/>
            </a:pPr>
            <a:r>
              <a:rPr lang="fr-FR" sz="1600" dirty="0" smtClean="0"/>
              <a:t>In the </a:t>
            </a:r>
            <a:r>
              <a:rPr lang="fr-FR" sz="1600" dirty="0" err="1" smtClean="0"/>
              <a:t>current</a:t>
            </a:r>
            <a:r>
              <a:rPr lang="fr-FR" sz="1600" dirty="0" smtClean="0"/>
              <a:t> setting, </a:t>
            </a:r>
            <a:r>
              <a:rPr lang="fr-FR" sz="1600" dirty="0" err="1" smtClean="0"/>
              <a:t>add</a:t>
            </a:r>
            <a:r>
              <a:rPr lang="fr-FR" sz="1600" dirty="0" smtClean="0"/>
              <a:t> the </a:t>
            </a:r>
            <a:r>
              <a:rPr lang="fr-FR" sz="1600" dirty="0"/>
              <a:t>file </a:t>
            </a:r>
            <a:r>
              <a:rPr lang="en-US" sz="1600" b="1" dirty="0"/>
              <a:t>2018-07-17T085626_94Aqr_A0-mj2</a:t>
            </a:r>
            <a:r>
              <a:rPr lang="fr-FR" sz="1600" b="1" dirty="0" smtClean="0"/>
              <a:t>.</a:t>
            </a:r>
            <a:r>
              <a:rPr lang="fr-FR" sz="1600" b="1" dirty="0"/>
              <a:t>fits </a:t>
            </a:r>
            <a:r>
              <a:rPr lang="fr-FR" sz="1600" b="1" dirty="0" smtClean="0"/>
              <a:t> </a:t>
            </a:r>
            <a:r>
              <a:rPr lang="fr-FR" sz="1600" dirty="0" smtClean="0"/>
              <a:t>and select </a:t>
            </a:r>
            <a:r>
              <a:rPr lang="fr-FR" sz="1600" dirty="0" err="1" smtClean="0"/>
              <a:t>it</a:t>
            </a:r>
            <a:endParaRPr lang="fr-FR" sz="1600" b="1" dirty="0"/>
          </a:p>
          <a:p>
            <a:pPr marL="284163" lvl="1" indent="-284163">
              <a:buFont typeface="Times" charset="0"/>
              <a:buChar char="•"/>
            </a:pPr>
            <a:r>
              <a:rPr lang="fr-FR" sz="1600" dirty="0" smtClean="0"/>
              <a:t>Use </a:t>
            </a:r>
            <a:r>
              <a:rPr lang="fr-FR" sz="1600" dirty="0" err="1"/>
              <a:t>again</a:t>
            </a:r>
            <a:r>
              <a:rPr lang="fr-FR" sz="1600" dirty="0"/>
              <a:t> </a:t>
            </a:r>
            <a:r>
              <a:rPr lang="fr-FR" sz="1600" b="1" i="1" dirty="0"/>
              <a:t>plot chi2 2D </a:t>
            </a:r>
            <a:r>
              <a:rPr lang="fr-FR" sz="1600" dirty="0" err="1"/>
              <a:t>with</a:t>
            </a:r>
            <a:r>
              <a:rPr lang="fr-FR" sz="1600" dirty="0"/>
              <a:t> (x2, y2) </a:t>
            </a:r>
            <a:r>
              <a:rPr lang="fr-FR" sz="1600" dirty="0" smtClean="0"/>
              <a:t> (</a:t>
            </a:r>
            <a:r>
              <a:rPr lang="fr-FR" sz="1600" dirty="0" err="1" smtClean="0"/>
              <a:t>increase</a:t>
            </a:r>
            <a:r>
              <a:rPr lang="fr-FR" sz="1600" dirty="0" smtClean="0"/>
              <a:t> the </a:t>
            </a:r>
            <a:r>
              <a:rPr lang="fr-FR" sz="1600" dirty="0" err="1" smtClean="0"/>
              <a:t>bounds</a:t>
            </a:r>
            <a:r>
              <a:rPr lang="fr-FR" sz="1600" dirty="0" smtClean="0"/>
              <a:t> to for ex. </a:t>
            </a:r>
            <a:r>
              <a:rPr lang="fr-FR" sz="1600" b="1" dirty="0" smtClean="0"/>
              <a:t>160mas</a:t>
            </a:r>
            <a:r>
              <a:rPr lang="fr-FR" sz="1600" dirty="0" smtClean="0"/>
              <a:t>)</a:t>
            </a:r>
          </a:p>
          <a:p>
            <a:pPr marL="681038" lvl="2" indent="-284163"/>
            <a:r>
              <a:rPr lang="fr-FR" sz="1600" dirty="0" smtClean="0"/>
              <a:t>set the (x2,y2) </a:t>
            </a:r>
            <a:r>
              <a:rPr lang="fr-FR" sz="1600" dirty="0" err="1" smtClean="0"/>
              <a:t>corresponding</a:t>
            </a:r>
            <a:r>
              <a:rPr lang="fr-FR" sz="1600" dirty="0" smtClean="0"/>
              <a:t> to the best minimum of chi2, as </a:t>
            </a:r>
            <a:r>
              <a:rPr lang="fr-FR" sz="1600" dirty="0" err="1" smtClean="0"/>
              <a:t>well</a:t>
            </a:r>
            <a:r>
              <a:rPr lang="fr-FR" sz="1600" dirty="0" smtClean="0"/>
              <a:t> as </a:t>
            </a:r>
            <a:r>
              <a:rPr lang="fr-FR" sz="1600" dirty="0" err="1" smtClean="0"/>
              <a:t>both</a:t>
            </a:r>
            <a:r>
              <a:rPr lang="fr-FR" sz="1600" dirty="0" smtClean="0"/>
              <a:t> </a:t>
            </a:r>
            <a:r>
              <a:rPr lang="fr-FR" sz="1600" dirty="0" err="1" smtClean="0"/>
              <a:t>flux_weights</a:t>
            </a:r>
            <a:r>
              <a:rPr lang="fr-FR" sz="1600" dirty="0" smtClean="0"/>
              <a:t> and fit. </a:t>
            </a:r>
          </a:p>
          <a:p>
            <a:pPr marL="681038" lvl="2" indent="-284163"/>
            <a:r>
              <a:rPr lang="fr-FR" sz="1600" dirty="0" err="1">
                <a:latin typeface="Times Roman"/>
                <a:cs typeface="Times Roman"/>
              </a:rPr>
              <a:t>See</a:t>
            </a:r>
            <a:r>
              <a:rPr lang="fr-FR" sz="1600" dirty="0">
                <a:latin typeface="Times Roman"/>
                <a:cs typeface="Times Roman"/>
              </a:rPr>
              <a:t> the </a:t>
            </a:r>
            <a:r>
              <a:rPr lang="fr-FR" sz="1600" dirty="0" err="1">
                <a:latin typeface="Times Roman"/>
                <a:cs typeface="Times Roman"/>
              </a:rPr>
              <a:t>possibility</a:t>
            </a:r>
            <a:r>
              <a:rPr lang="fr-FR" sz="1600" dirty="0">
                <a:latin typeface="Times Roman"/>
                <a:cs typeface="Times Roman"/>
              </a:rPr>
              <a:t> to </a:t>
            </a:r>
            <a:r>
              <a:rPr lang="fr-FR" sz="1600" dirty="0" err="1">
                <a:latin typeface="Times Roman"/>
                <a:cs typeface="Times Roman"/>
              </a:rPr>
              <a:t>convert</a:t>
            </a:r>
            <a:r>
              <a:rPr lang="fr-FR" sz="1600" dirty="0">
                <a:latin typeface="Times Roman"/>
                <a:cs typeface="Times Roman"/>
              </a:rPr>
              <a:t> (x2,y2) in polar </a:t>
            </a:r>
            <a:r>
              <a:rPr lang="fr-FR" sz="1600" dirty="0" err="1">
                <a:latin typeface="Times Roman"/>
                <a:cs typeface="Times Roman"/>
              </a:rPr>
              <a:t>coordinates</a:t>
            </a:r>
            <a:r>
              <a:rPr lang="fr-FR" sz="1600" dirty="0">
                <a:latin typeface="Times Roman"/>
                <a:cs typeface="Times Roman"/>
              </a:rPr>
              <a:t>: use </a:t>
            </a:r>
            <a:r>
              <a:rPr lang="fr-FR" sz="1600" b="1" dirty="0" err="1">
                <a:latin typeface="Times Roman"/>
                <a:cs typeface="Times Roman"/>
              </a:rPr>
              <a:t>contextual</a:t>
            </a:r>
            <a:r>
              <a:rPr lang="fr-FR" sz="1600" b="1" dirty="0">
                <a:latin typeface="Times Roman"/>
                <a:cs typeface="Times Roman"/>
              </a:rPr>
              <a:t> menu </a:t>
            </a:r>
            <a:r>
              <a:rPr lang="fr-FR" sz="1600" dirty="0">
                <a:latin typeface="Times Roman"/>
                <a:cs typeface="Times Roman"/>
              </a:rPr>
              <a:t>on x2 or y2 in the </a:t>
            </a:r>
            <a:r>
              <a:rPr lang="fr-FR" sz="1600" dirty="0" err="1">
                <a:latin typeface="Times Roman"/>
                <a:cs typeface="Times Roman"/>
              </a:rPr>
              <a:t>Parameters</a:t>
            </a:r>
            <a:r>
              <a:rPr lang="fr-FR" sz="1600" dirty="0">
                <a:latin typeface="Times Roman"/>
                <a:cs typeface="Times Roman"/>
              </a:rPr>
              <a:t> table</a:t>
            </a:r>
          </a:p>
          <a:p>
            <a:pPr marL="396875" lvl="2" indent="0">
              <a:buNone/>
            </a:pPr>
            <a:endParaRPr lang="fr-FR" sz="1600" dirty="0" smtClean="0"/>
          </a:p>
          <a:p>
            <a:pPr marL="396875" lvl="2" indent="0">
              <a:buNone/>
            </a:pPr>
            <a:endParaRPr lang="fr-FR" sz="1600" dirty="0"/>
          </a:p>
          <a:p>
            <a:pPr marL="396875" lvl="2" indent="0">
              <a:buNone/>
            </a:pPr>
            <a:endParaRPr lang="fr-FR" sz="1600" dirty="0" smtClean="0"/>
          </a:p>
          <a:p>
            <a:pPr marL="396875" lvl="2" indent="0">
              <a:buNone/>
            </a:pPr>
            <a:endParaRPr lang="fr-FR" sz="1600" dirty="0"/>
          </a:p>
          <a:p>
            <a:pPr marL="396875" lvl="2" indent="0"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396875" lvl="2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you </a:t>
            </a:r>
            <a:r>
              <a:rPr lang="en-US" sz="1600" dirty="0">
                <a:solidFill>
                  <a:srgbClr val="FF0000"/>
                </a:solidFill>
              </a:rPr>
              <a:t>may check your answer with a teacher </a:t>
            </a:r>
            <a:endParaRPr lang="en-US" sz="1600" dirty="0"/>
          </a:p>
          <a:p>
            <a:pPr marL="454025" lvl="1" indent="0">
              <a:buNone/>
            </a:pPr>
            <a:endParaRPr lang="en-US" sz="1600" dirty="0"/>
          </a:p>
          <a:p>
            <a:pPr marL="396875" lvl="2" indent="0">
              <a:buNone/>
            </a:pPr>
            <a:endParaRPr lang="en-US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3 - Fit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 smtClean="0"/>
              <a:t>degeneracies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3.2</a:t>
            </a:r>
            <a:endParaRPr lang="fr-FR" dirty="0"/>
          </a:p>
        </p:txBody>
      </p:sp>
      <p:pic>
        <p:nvPicPr>
          <p:cNvPr id="2" name="Image 1" descr="Screen Shot 2021-06-02 at 12.07.1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24944"/>
            <a:ext cx="7272284" cy="117459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563888" y="5589240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73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cs typeface="Times"/>
              </a:rPr>
              <a:t>Aim</a:t>
            </a:r>
            <a:r>
              <a:rPr lang="en-US" dirty="0">
                <a:cs typeface="Times"/>
              </a:rPr>
              <a:t>: </a:t>
            </a:r>
            <a:r>
              <a:rPr lang="en-US" dirty="0" smtClean="0"/>
              <a:t>recognize </a:t>
            </a:r>
            <a:r>
              <a:rPr lang="en-US" dirty="0"/>
              <a:t>artifacts from chromatic object in the data. Use of a chromatic </a:t>
            </a:r>
            <a:r>
              <a:rPr lang="en-US" dirty="0" smtClean="0"/>
              <a:t>model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cs typeface="Times"/>
              </a:rPr>
              <a:t>Open </a:t>
            </a:r>
            <a:r>
              <a:rPr lang="en-US" dirty="0">
                <a:cs typeface="Times"/>
              </a:rPr>
              <a:t>a new setting and load </a:t>
            </a:r>
            <a:r>
              <a:rPr lang="en-US" dirty="0" smtClean="0">
                <a:cs typeface="Times"/>
              </a:rPr>
              <a:t>some V854Cen data : </a:t>
            </a:r>
            <a:r>
              <a:rPr lang="fr-FR" dirty="0"/>
              <a:t>V854Cen-Hband-</a:t>
            </a:r>
            <a:r>
              <a:rPr lang="fr-FR" dirty="0" smtClean="0"/>
              <a:t>Kband.fits</a:t>
            </a:r>
          </a:p>
          <a:p>
            <a:pPr marL="0" lvl="1" indent="0">
              <a:buNone/>
            </a:pPr>
            <a:r>
              <a:rPr lang="fr-FR" dirty="0">
                <a:cs typeface="Times"/>
              </a:rPr>
              <a:t>	</a:t>
            </a:r>
            <a:r>
              <a:rPr lang="en-US" dirty="0"/>
              <a:t>Real data from AMBER/</a:t>
            </a:r>
            <a:r>
              <a:rPr lang="en-US" dirty="0" smtClean="0"/>
              <a:t>VLTI</a:t>
            </a:r>
          </a:p>
          <a:p>
            <a:pPr marL="0" indent="0">
              <a:buNone/>
            </a:pPr>
            <a:r>
              <a:rPr lang="en-US" dirty="0" smtClean="0"/>
              <a:t>	V854Cn is a </a:t>
            </a:r>
            <a:r>
              <a:rPr lang="en-US" dirty="0" smtClean="0">
                <a:cs typeface="Times"/>
              </a:rPr>
              <a:t>R </a:t>
            </a:r>
            <a:r>
              <a:rPr lang="en-US" dirty="0">
                <a:cs typeface="Times"/>
              </a:rPr>
              <a:t>Coronae Borealis (RCB) </a:t>
            </a:r>
            <a:r>
              <a:rPr lang="en-US" dirty="0" smtClean="0">
                <a:cs typeface="Times"/>
              </a:rPr>
              <a:t>star </a:t>
            </a:r>
            <a:r>
              <a:rPr lang="en-US" dirty="0">
                <a:cs typeface="Times"/>
              </a:rPr>
              <a:t>(</a:t>
            </a:r>
            <a:r>
              <a:rPr lang="en-US" dirty="0" smtClean="0">
                <a:cs typeface="Times"/>
              </a:rPr>
              <a:t>small </a:t>
            </a:r>
            <a:r>
              <a:rPr lang="en-US" dirty="0">
                <a:cs typeface="Times"/>
              </a:rPr>
              <a:t>group </a:t>
            </a:r>
            <a:r>
              <a:rPr lang="en-US" dirty="0" smtClean="0">
                <a:cs typeface="Times"/>
              </a:rPr>
              <a:t>of carbon</a:t>
            </a:r>
            <a:r>
              <a:rPr lang="en-US" dirty="0">
                <a:cs typeface="Times"/>
              </a:rPr>
              <a:t>-rich </a:t>
            </a:r>
            <a:r>
              <a:rPr lang="en-US" dirty="0" smtClean="0">
                <a:cs typeface="Times"/>
              </a:rPr>
              <a:t>supergiant)</a:t>
            </a:r>
            <a:endParaRPr lang="en-US" dirty="0">
              <a:cs typeface="Times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237560" y="-171400"/>
            <a:ext cx="7924800" cy="914400"/>
          </a:xfrm>
        </p:spPr>
        <p:txBody>
          <a:bodyPr/>
          <a:lstStyle/>
          <a:p>
            <a:r>
              <a:rPr lang="fr-FR" dirty="0" err="1" smtClean="0"/>
              <a:t>Exercise</a:t>
            </a:r>
            <a:r>
              <a:rPr lang="fr-FR" dirty="0" smtClean="0"/>
              <a:t> 4: star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circumstellar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969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980728"/>
            <a:ext cx="8305800" cy="4320480"/>
          </a:xfrm>
        </p:spPr>
        <p:txBody>
          <a:bodyPr/>
          <a:lstStyle/>
          <a:p>
            <a:endParaRPr lang="en-US" dirty="0" smtClean="0"/>
          </a:p>
          <a:p>
            <a:r>
              <a:rPr lang="fr-FR" dirty="0" err="1" smtClean="0">
                <a:cs typeface="Times"/>
                <a:sym typeface="Wingdings"/>
              </a:rPr>
              <a:t>See</a:t>
            </a:r>
            <a:r>
              <a:rPr lang="fr-FR" dirty="0" smtClean="0">
                <a:cs typeface="Times"/>
                <a:sym typeface="Wingdings"/>
              </a:rPr>
              <a:t> T3phi data </a:t>
            </a:r>
          </a:p>
          <a:p>
            <a:pPr lvl="1"/>
            <a:r>
              <a:rPr lang="fr-FR" dirty="0" err="1" smtClean="0">
                <a:solidFill>
                  <a:srgbClr val="FC0914"/>
                </a:solidFill>
                <a:cs typeface="Times"/>
                <a:sym typeface="Wingdings"/>
              </a:rPr>
              <a:t>What</a:t>
            </a:r>
            <a:r>
              <a:rPr lang="fr-FR" dirty="0" smtClean="0">
                <a:solidFill>
                  <a:srgbClr val="FC0914"/>
                </a:solidFill>
                <a:cs typeface="Times"/>
                <a:sym typeface="Wingdings"/>
              </a:rPr>
              <a:t> </a:t>
            </a:r>
            <a:r>
              <a:rPr lang="fr-FR" dirty="0" err="1" smtClean="0">
                <a:solidFill>
                  <a:srgbClr val="FC0914"/>
                </a:solidFill>
                <a:cs typeface="Times"/>
                <a:sym typeface="Wingdings"/>
              </a:rPr>
              <a:t>could</a:t>
            </a:r>
            <a:r>
              <a:rPr lang="fr-FR" dirty="0" smtClean="0">
                <a:solidFill>
                  <a:srgbClr val="FC0914"/>
                </a:solidFill>
                <a:cs typeface="Times"/>
                <a:sym typeface="Wingdings"/>
              </a:rPr>
              <a:t> </a:t>
            </a:r>
            <a:r>
              <a:rPr lang="fr-FR" dirty="0" err="1" smtClean="0">
                <a:solidFill>
                  <a:srgbClr val="FC0914"/>
                </a:solidFill>
                <a:cs typeface="Times"/>
                <a:sym typeface="Wingdings"/>
              </a:rPr>
              <a:t>you</a:t>
            </a:r>
            <a:r>
              <a:rPr lang="fr-FR" dirty="0" smtClean="0">
                <a:solidFill>
                  <a:srgbClr val="FC0914"/>
                </a:solidFill>
                <a:cs typeface="Times"/>
                <a:sym typeface="Wingdings"/>
              </a:rPr>
              <a:t> </a:t>
            </a:r>
            <a:r>
              <a:rPr lang="fr-FR" dirty="0" err="1" smtClean="0">
                <a:solidFill>
                  <a:srgbClr val="FC0914"/>
                </a:solidFill>
                <a:cs typeface="Times"/>
                <a:sym typeface="Wingdings"/>
              </a:rPr>
              <a:t>deduce</a:t>
            </a:r>
            <a:r>
              <a:rPr lang="fr-FR" dirty="0" smtClean="0">
                <a:solidFill>
                  <a:srgbClr val="FC0914"/>
                </a:solidFill>
                <a:cs typeface="Times"/>
                <a:sym typeface="Wingdings"/>
              </a:rPr>
              <a:t>?</a:t>
            </a:r>
          </a:p>
          <a:p>
            <a:r>
              <a:rPr lang="en-US" dirty="0" smtClean="0"/>
              <a:t>Build </a:t>
            </a:r>
            <a:r>
              <a:rPr lang="en-US" dirty="0"/>
              <a:t>a first model </a:t>
            </a:r>
            <a:r>
              <a:rPr lang="fr-FR" dirty="0" err="1">
                <a:cs typeface="Times"/>
              </a:rPr>
              <a:t>with</a:t>
            </a:r>
            <a:r>
              <a:rPr lang="fr-FR" dirty="0">
                <a:cs typeface="Times"/>
              </a:rPr>
              <a:t> an </a:t>
            </a:r>
            <a:r>
              <a:rPr lang="fr-FR" dirty="0" err="1">
                <a:cs typeface="Times"/>
              </a:rPr>
              <a:t>unresolved</a:t>
            </a:r>
            <a:r>
              <a:rPr lang="fr-FR" dirty="0">
                <a:cs typeface="Times"/>
              </a:rPr>
              <a:t> star and a simple </a:t>
            </a:r>
            <a:r>
              <a:rPr lang="fr-FR" dirty="0" err="1">
                <a:cs typeface="Times"/>
              </a:rPr>
              <a:t>environment</a:t>
            </a:r>
            <a:r>
              <a:rPr lang="fr-FR" dirty="0">
                <a:cs typeface="Times"/>
              </a:rPr>
              <a:t> (a </a:t>
            </a:r>
            <a:r>
              <a:rPr lang="fr-FR" dirty="0" err="1">
                <a:cs typeface="Times"/>
              </a:rPr>
              <a:t>shell</a:t>
            </a:r>
            <a:r>
              <a:rPr lang="fr-FR" dirty="0">
                <a:cs typeface="Times"/>
              </a:rPr>
              <a:t>)</a:t>
            </a:r>
          </a:p>
          <a:p>
            <a:pPr lvl="1"/>
            <a:r>
              <a:rPr lang="fr-FR" dirty="0" err="1" smtClean="0">
                <a:cs typeface="Times"/>
              </a:rPr>
              <a:t>punct</a:t>
            </a:r>
            <a:r>
              <a:rPr lang="fr-FR" dirty="0" smtClean="0">
                <a:cs typeface="Times"/>
              </a:rPr>
              <a:t> </a:t>
            </a:r>
            <a:r>
              <a:rPr lang="fr-FR" dirty="0">
                <a:cs typeface="Times"/>
              </a:rPr>
              <a:t>+ for ex. </a:t>
            </a:r>
            <a:r>
              <a:rPr lang="fr-FR" dirty="0" smtClean="0">
                <a:cs typeface="Times"/>
              </a:rPr>
              <a:t> </a:t>
            </a:r>
            <a:r>
              <a:rPr lang="fr-FR" dirty="0" err="1" smtClean="0">
                <a:cs typeface="Times"/>
              </a:rPr>
              <a:t>gaussian</a:t>
            </a:r>
            <a:r>
              <a:rPr lang="fr-FR" dirty="0" smtClean="0">
                <a:cs typeface="Times"/>
              </a:rPr>
              <a:t> </a:t>
            </a:r>
            <a:r>
              <a:rPr lang="fr-FR" dirty="0" err="1">
                <a:cs typeface="Times"/>
              </a:rPr>
              <a:t>centered</a:t>
            </a:r>
            <a:r>
              <a:rPr lang="fr-FR" dirty="0">
                <a:cs typeface="Times"/>
              </a:rPr>
              <a:t> and </a:t>
            </a:r>
            <a:r>
              <a:rPr lang="fr-FR" dirty="0" err="1">
                <a:cs typeface="Times"/>
              </a:rPr>
              <a:t>both</a:t>
            </a:r>
            <a:r>
              <a:rPr lang="fr-FR" dirty="0">
                <a:cs typeface="Times"/>
              </a:rPr>
              <a:t> </a:t>
            </a:r>
            <a:r>
              <a:rPr lang="fr-FR" dirty="0" err="1" smtClean="0">
                <a:cs typeface="Times"/>
              </a:rPr>
              <a:t>fixed</a:t>
            </a:r>
            <a:r>
              <a:rPr lang="fr-FR" dirty="0" smtClean="0">
                <a:cs typeface="Times"/>
              </a:rPr>
              <a:t> </a:t>
            </a:r>
            <a:r>
              <a:rPr lang="fr-FR" dirty="0" err="1" smtClean="0">
                <a:cs typeface="Times"/>
              </a:rPr>
              <a:t>at</a:t>
            </a:r>
            <a:r>
              <a:rPr lang="fr-FR" dirty="0" smtClean="0">
                <a:cs typeface="Times"/>
              </a:rPr>
              <a:t> </a:t>
            </a:r>
            <a:r>
              <a:rPr lang="fr-FR" dirty="0">
                <a:cs typeface="Times"/>
              </a:rPr>
              <a:t>(0,0</a:t>
            </a:r>
            <a:r>
              <a:rPr lang="fr-FR" dirty="0" smtClean="0">
                <a:cs typeface="Times"/>
              </a:rPr>
              <a:t>) or a </a:t>
            </a:r>
            <a:r>
              <a:rPr lang="fr-FR" dirty="0" err="1" smtClean="0">
                <a:cs typeface="Times"/>
              </a:rPr>
              <a:t>disk</a:t>
            </a:r>
            <a:endParaRPr lang="fr-FR" dirty="0">
              <a:cs typeface="Times"/>
            </a:endParaRPr>
          </a:p>
          <a:p>
            <a:pPr lvl="1"/>
            <a:r>
              <a:rPr lang="fr-FR" dirty="0" err="1">
                <a:cs typeface="Times"/>
              </a:rPr>
              <a:t>bound</a:t>
            </a:r>
            <a:r>
              <a:rPr lang="fr-FR" dirty="0">
                <a:cs typeface="Times"/>
              </a:rPr>
              <a:t> the </a:t>
            </a:r>
            <a:r>
              <a:rPr lang="fr-FR" dirty="0" err="1">
                <a:cs typeface="Times"/>
              </a:rPr>
              <a:t>parameters</a:t>
            </a:r>
            <a:r>
              <a:rPr lang="fr-FR" dirty="0">
                <a:cs typeface="Times"/>
              </a:rPr>
              <a:t> (</a:t>
            </a:r>
            <a:r>
              <a:rPr lang="fr-FR" dirty="0" err="1">
                <a:cs typeface="Times"/>
              </a:rPr>
              <a:t>flux_weights</a:t>
            </a:r>
            <a:r>
              <a:rPr lang="fr-FR" dirty="0">
                <a:cs typeface="Times"/>
              </a:rPr>
              <a:t> [0,1], </a:t>
            </a:r>
            <a:r>
              <a:rPr lang="fr-FR" dirty="0" err="1" smtClean="0">
                <a:cs typeface="Times"/>
              </a:rPr>
              <a:t>fwhm</a:t>
            </a:r>
            <a:r>
              <a:rPr lang="fr-FR" dirty="0" smtClean="0">
                <a:cs typeface="Times"/>
              </a:rPr>
              <a:t> of </a:t>
            </a:r>
            <a:r>
              <a:rPr lang="fr-FR" dirty="0">
                <a:cs typeface="Times"/>
              </a:rPr>
              <a:t>the </a:t>
            </a:r>
            <a:r>
              <a:rPr lang="fr-FR" dirty="0" err="1">
                <a:cs typeface="Times"/>
              </a:rPr>
              <a:t>shell</a:t>
            </a:r>
            <a:r>
              <a:rPr lang="fr-FR" dirty="0">
                <a:cs typeface="Times"/>
              </a:rPr>
              <a:t> [0,30mas]</a:t>
            </a:r>
          </a:p>
          <a:p>
            <a:pPr lvl="1"/>
            <a:r>
              <a:rPr lang="fr-FR" dirty="0">
                <a:cs typeface="Times"/>
              </a:rPr>
              <a:t>select VIS2 and T3phi data for </a:t>
            </a:r>
            <a:r>
              <a:rPr lang="fr-FR" dirty="0" err="1" smtClean="0">
                <a:cs typeface="Times"/>
              </a:rPr>
              <a:t>fittin</a:t>
            </a:r>
            <a:endParaRPr lang="fr-FR" dirty="0">
              <a:cs typeface="Times"/>
            </a:endParaRPr>
          </a:p>
          <a:p>
            <a:r>
              <a:rPr lang="fr-FR" b="1" i="1" dirty="0">
                <a:cs typeface="Times"/>
              </a:rPr>
              <a:t> Plot Chi2 </a:t>
            </a:r>
            <a:r>
              <a:rPr lang="fr-FR" b="1" i="1" dirty="0" smtClean="0">
                <a:cs typeface="Times"/>
              </a:rPr>
              <a:t>1D </a:t>
            </a:r>
            <a:r>
              <a:rPr lang="fr-FR" dirty="0" smtClean="0">
                <a:cs typeface="Times"/>
              </a:rPr>
              <a:t>(</a:t>
            </a:r>
            <a:r>
              <a:rPr lang="fr-FR" dirty="0" err="1" smtClean="0">
                <a:cs typeface="Times"/>
              </a:rPr>
              <a:t>fwhm</a:t>
            </a:r>
            <a:r>
              <a:rPr lang="fr-FR" dirty="0" smtClean="0">
                <a:cs typeface="Times"/>
              </a:rPr>
              <a:t>)</a:t>
            </a:r>
            <a:r>
              <a:rPr lang="fr-FR" i="1" dirty="0" smtClean="0">
                <a:cs typeface="Times"/>
              </a:rPr>
              <a:t> </a:t>
            </a:r>
            <a:r>
              <a:rPr lang="fr-FR" dirty="0">
                <a:cs typeface="Times"/>
                <a:sym typeface="Wingdings"/>
              </a:rPr>
              <a:t> initial </a:t>
            </a:r>
            <a:r>
              <a:rPr lang="fr-FR" dirty="0" err="1" smtClean="0">
                <a:cs typeface="Times"/>
                <a:sym typeface="Wingdings"/>
              </a:rPr>
              <a:t>guess</a:t>
            </a:r>
            <a:endParaRPr lang="fr-FR" dirty="0" smtClean="0">
              <a:cs typeface="Times"/>
              <a:sym typeface="Wingdings"/>
            </a:endParaRPr>
          </a:p>
          <a:p>
            <a:r>
              <a:rPr lang="fr-FR" i="1" dirty="0" err="1" smtClean="0">
                <a:cs typeface="Times"/>
                <a:sym typeface="Wingdings"/>
              </a:rPr>
              <a:t>Run</a:t>
            </a:r>
            <a:r>
              <a:rPr lang="fr-FR" i="1" dirty="0" smtClean="0">
                <a:cs typeface="Times"/>
                <a:sym typeface="Wingdings"/>
              </a:rPr>
              <a:t> </a:t>
            </a:r>
            <a:r>
              <a:rPr lang="fr-FR" i="1" dirty="0">
                <a:cs typeface="Times"/>
                <a:sym typeface="Wingdings"/>
              </a:rPr>
              <a:t>fit </a:t>
            </a:r>
            <a:r>
              <a:rPr lang="fr-FR" dirty="0" err="1">
                <a:cs typeface="Times"/>
                <a:sym typeface="Wingdings"/>
              </a:rPr>
              <a:t>with</a:t>
            </a:r>
            <a:r>
              <a:rPr lang="fr-FR" dirty="0">
                <a:cs typeface="Times"/>
                <a:sym typeface="Wingdings"/>
              </a:rPr>
              <a:t> </a:t>
            </a:r>
            <a:r>
              <a:rPr lang="fr-FR" dirty="0" err="1" smtClean="0">
                <a:cs typeface="Times"/>
                <a:sym typeface="Wingdings"/>
              </a:rPr>
              <a:t>this</a:t>
            </a:r>
            <a:r>
              <a:rPr lang="fr-FR" dirty="0" smtClean="0">
                <a:cs typeface="Times"/>
                <a:sym typeface="Wingdings"/>
              </a:rPr>
              <a:t> </a:t>
            </a:r>
            <a:r>
              <a:rPr lang="fr-FR" dirty="0">
                <a:cs typeface="Times"/>
                <a:sym typeface="Wingdings"/>
              </a:rPr>
              <a:t>initial </a:t>
            </a:r>
            <a:r>
              <a:rPr lang="fr-FR" dirty="0" err="1" smtClean="0">
                <a:cs typeface="Times"/>
                <a:sym typeface="Wingdings"/>
              </a:rPr>
              <a:t>guess</a:t>
            </a:r>
            <a:endParaRPr lang="fr-FR" dirty="0" smtClean="0">
              <a:cs typeface="Times"/>
              <a:sym typeface="Wingdings"/>
            </a:endParaRPr>
          </a:p>
          <a:p>
            <a:r>
              <a:rPr lang="fr-FR" dirty="0" smtClean="0">
                <a:cs typeface="Times"/>
                <a:sym typeface="Wingdings"/>
              </a:rPr>
              <a:t>Observe </a:t>
            </a:r>
            <a:r>
              <a:rPr lang="fr-FR" dirty="0">
                <a:cs typeface="Times"/>
                <a:sym typeface="Wingdings"/>
              </a:rPr>
              <a:t>the </a:t>
            </a:r>
            <a:r>
              <a:rPr lang="fr-FR" dirty="0" err="1">
                <a:cs typeface="Times"/>
                <a:sym typeface="Wingdings"/>
              </a:rPr>
              <a:t>results</a:t>
            </a:r>
            <a:r>
              <a:rPr lang="fr-FR" dirty="0">
                <a:cs typeface="Times"/>
                <a:sym typeface="Wingdings"/>
              </a:rPr>
              <a:t> </a:t>
            </a:r>
            <a:r>
              <a:rPr lang="fr-FR" dirty="0" smtClean="0">
                <a:cs typeface="Times"/>
                <a:sym typeface="Wingdings"/>
              </a:rPr>
              <a:t>and the radial plots of VIS2 and T3phi</a:t>
            </a:r>
          </a:p>
          <a:p>
            <a:pPr lvl="1"/>
            <a:r>
              <a:rPr lang="en-GB" dirty="0" smtClean="0">
                <a:solidFill>
                  <a:srgbClr val="FF0C12"/>
                </a:solidFill>
              </a:rPr>
              <a:t>How explain the commas in VIS2 data?</a:t>
            </a:r>
          </a:p>
          <a:p>
            <a:pPr marL="454025" lvl="1" indent="0">
              <a:buNone/>
            </a:pPr>
            <a:r>
              <a:rPr lang="en-GB" dirty="0" smtClean="0"/>
              <a:t>i.e. the alignments </a:t>
            </a:r>
            <a:r>
              <a:rPr lang="en-GB" dirty="0"/>
              <a:t>of </a:t>
            </a:r>
            <a:r>
              <a:rPr lang="en-GB" dirty="0" smtClean="0"/>
              <a:t>data points whose values increase </a:t>
            </a:r>
            <a:r>
              <a:rPr lang="en-GB" dirty="0"/>
              <a:t>with spatial </a:t>
            </a:r>
            <a:r>
              <a:rPr lang="en-GB" dirty="0" smtClean="0"/>
              <a:t>frequency</a:t>
            </a:r>
            <a:r>
              <a:rPr lang="en-GB" dirty="0"/>
              <a:t>.</a:t>
            </a:r>
            <a:endParaRPr lang="en-GB" dirty="0" smtClean="0">
              <a:solidFill>
                <a:srgbClr val="FF0C12"/>
              </a:solidFill>
            </a:endParaRPr>
          </a:p>
          <a:p>
            <a:pPr lvl="1"/>
            <a:r>
              <a:rPr lang="en-GB" dirty="0" smtClean="0">
                <a:solidFill>
                  <a:srgbClr val="FF0C12"/>
                </a:solidFill>
              </a:rPr>
              <a:t>You may open files with </a:t>
            </a:r>
            <a:r>
              <a:rPr lang="en-GB" dirty="0" err="1" smtClean="0">
                <a:solidFill>
                  <a:srgbClr val="FF0C12"/>
                </a:solidFill>
              </a:rPr>
              <a:t>OIFits</a:t>
            </a:r>
            <a:r>
              <a:rPr lang="en-GB" dirty="0" smtClean="0">
                <a:solidFill>
                  <a:srgbClr val="FF0C12"/>
                </a:solidFill>
              </a:rPr>
              <a:t> Explorer</a:t>
            </a:r>
          </a:p>
          <a:p>
            <a:pPr lvl="1"/>
            <a:r>
              <a:rPr lang="en-GB" dirty="0" smtClean="0">
                <a:solidFill>
                  <a:srgbClr val="FF0C12"/>
                </a:solidFill>
              </a:rPr>
              <a:t>You may check with a teacher</a:t>
            </a:r>
          </a:p>
          <a:p>
            <a:r>
              <a:rPr lang="en-GB" dirty="0" smtClean="0">
                <a:solidFill>
                  <a:srgbClr val="FF0C12"/>
                </a:solidFill>
              </a:rPr>
              <a:t>Conclusion?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688" y="76200"/>
            <a:ext cx="7924800" cy="914400"/>
          </a:xfrm>
        </p:spPr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</a:rPr>
              <a:t>Exercise</a:t>
            </a:r>
            <a:r>
              <a:rPr lang="fr-FR" dirty="0" smtClean="0">
                <a:solidFill>
                  <a:schemeClr val="tx1"/>
                </a:solidFill>
              </a:rPr>
              <a:t> 4: star </a:t>
            </a:r>
            <a:r>
              <a:rPr lang="fr-FR" dirty="0" err="1" smtClean="0">
                <a:solidFill>
                  <a:schemeClr val="tx1"/>
                </a:solidFill>
              </a:rPr>
              <a:t>with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circumstellar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environment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4.1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5856" y="5373216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0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96752"/>
            <a:ext cx="8305800" cy="4320480"/>
          </a:xfrm>
        </p:spPr>
        <p:txBody>
          <a:bodyPr/>
          <a:lstStyle/>
          <a:p>
            <a:r>
              <a:rPr lang="fr-FR" dirty="0" err="1" smtClean="0"/>
              <a:t>Build</a:t>
            </a:r>
            <a:r>
              <a:rPr lang="fr-FR" dirty="0" smtClean="0"/>
              <a:t> a </a:t>
            </a:r>
            <a:r>
              <a:rPr lang="fr-FR" dirty="0" err="1"/>
              <a:t>chromatic</a:t>
            </a:r>
            <a:r>
              <a:rPr lang="fr-FR" dirty="0"/>
              <a:t> </a:t>
            </a:r>
            <a:r>
              <a:rPr lang="fr-FR" dirty="0" smtClean="0"/>
              <a:t>model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b="1" dirty="0" err="1" smtClean="0">
                <a:cs typeface="Times"/>
              </a:rPr>
              <a:t>blackbody</a:t>
            </a:r>
            <a:r>
              <a:rPr lang="fr-FR" b="1" dirty="0" smtClean="0">
                <a:cs typeface="Times"/>
              </a:rPr>
              <a:t> </a:t>
            </a:r>
            <a:r>
              <a:rPr lang="fr-FR" b="1" dirty="0" err="1" smtClean="0">
                <a:cs typeface="Times"/>
              </a:rPr>
              <a:t>functions</a:t>
            </a:r>
            <a:r>
              <a:rPr lang="fr-FR" b="1" dirty="0" smtClean="0">
                <a:cs typeface="Times"/>
              </a:rPr>
              <a:t> </a:t>
            </a:r>
            <a:r>
              <a:rPr lang="fr-FR" dirty="0" smtClean="0">
                <a:cs typeface="Times"/>
              </a:rPr>
              <a:t>(</a:t>
            </a:r>
            <a:r>
              <a:rPr lang="fr-FR" dirty="0" err="1" smtClean="0">
                <a:cs typeface="Times"/>
              </a:rPr>
              <a:t>with</a:t>
            </a:r>
            <a:r>
              <a:rPr lang="fr-FR" dirty="0" smtClean="0">
                <a:cs typeface="Times"/>
              </a:rPr>
              <a:t> the </a:t>
            </a:r>
            <a:r>
              <a:rPr lang="fr-FR" dirty="0"/>
              <a:t>"_BB" </a:t>
            </a:r>
            <a:r>
              <a:rPr lang="fr-FR" dirty="0" err="1" smtClean="0"/>
              <a:t>suffix</a:t>
            </a:r>
            <a:r>
              <a:rPr lang="fr-FR" dirty="0" smtClean="0"/>
              <a:t>)</a:t>
            </a:r>
          </a:p>
          <a:p>
            <a:pPr lvl="1"/>
            <a:r>
              <a:rPr lang="fr-FR" b="1" dirty="0" err="1" smtClean="0"/>
              <a:t>see</a:t>
            </a:r>
            <a:r>
              <a:rPr lang="fr-FR" b="1" dirty="0"/>
              <a:t> the </a:t>
            </a:r>
            <a:r>
              <a:rPr lang="fr-FR" b="1" dirty="0" smtClean="0"/>
              <a:t>help </a:t>
            </a:r>
            <a:r>
              <a:rPr lang="fr-FR" dirty="0" smtClean="0"/>
              <a:t>of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modeling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/>
              <a:t> </a:t>
            </a:r>
            <a:r>
              <a:rPr lang="fr-FR" dirty="0" smtClean="0"/>
              <a:t>to know how </a:t>
            </a:r>
            <a:r>
              <a:rPr lang="fr-FR" dirty="0"/>
              <a:t>the </a:t>
            </a:r>
            <a:r>
              <a:rPr lang="fr-FR" dirty="0" err="1" smtClean="0"/>
              <a:t>blackbody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introduced</a:t>
            </a:r>
            <a:endParaRPr lang="fr-FR" dirty="0" smtClean="0"/>
          </a:p>
          <a:p>
            <a:pPr lvl="1"/>
            <a:r>
              <a:rPr lang="fr-FR" dirty="0" err="1" smtClean="0">
                <a:cs typeface="Times"/>
              </a:rPr>
              <a:t>you</a:t>
            </a:r>
            <a:r>
              <a:rPr lang="fr-FR" dirty="0" smtClean="0">
                <a:cs typeface="Times"/>
              </a:rPr>
              <a:t> </a:t>
            </a:r>
            <a:r>
              <a:rPr lang="fr-FR" b="1" dirty="0" err="1" smtClean="0">
                <a:cs typeface="Times"/>
              </a:rPr>
              <a:t>may</a:t>
            </a:r>
            <a:r>
              <a:rPr lang="fr-FR" b="1" dirty="0" smtClean="0">
                <a:cs typeface="Times"/>
              </a:rPr>
              <a:t> </a:t>
            </a:r>
            <a:r>
              <a:rPr lang="fr-FR" b="1" dirty="0" err="1" smtClean="0">
                <a:cs typeface="Times"/>
              </a:rPr>
              <a:t>start</a:t>
            </a:r>
            <a:r>
              <a:rPr lang="fr-FR" b="1" dirty="0" smtClean="0">
                <a:cs typeface="Times"/>
              </a:rPr>
              <a:t> the fit </a:t>
            </a:r>
            <a:r>
              <a:rPr lang="fr-FR" b="1" dirty="0" err="1" smtClean="0">
                <a:cs typeface="Times"/>
              </a:rPr>
              <a:t>from</a:t>
            </a:r>
            <a:r>
              <a:rPr lang="fr-FR" b="1" dirty="0" smtClean="0">
                <a:cs typeface="Times"/>
              </a:rPr>
              <a:t> the </a:t>
            </a:r>
            <a:r>
              <a:rPr lang="fr-FR" b="1" dirty="0" err="1" smtClean="0">
                <a:cs typeface="Times"/>
              </a:rPr>
              <a:t>achromatic</a:t>
            </a:r>
            <a:r>
              <a:rPr lang="fr-FR" b="1" dirty="0" smtClean="0">
                <a:cs typeface="Times"/>
              </a:rPr>
              <a:t> solution in 4.1 </a:t>
            </a:r>
            <a:r>
              <a:rPr lang="fr-FR" dirty="0" err="1" smtClean="0">
                <a:cs typeface="Times"/>
              </a:rPr>
              <a:t>with</a:t>
            </a:r>
            <a:r>
              <a:rPr lang="fr-FR" dirty="0">
                <a:cs typeface="Times"/>
              </a:rPr>
              <a:t> </a:t>
            </a:r>
            <a:r>
              <a:rPr lang="fr-FR" dirty="0" err="1" smtClean="0">
                <a:cs typeface="Times"/>
              </a:rPr>
              <a:t>two</a:t>
            </a:r>
            <a:r>
              <a:rPr lang="fr-FR" dirty="0" smtClean="0">
                <a:cs typeface="Times"/>
              </a:rPr>
              <a:t> radial components, but  </a:t>
            </a:r>
            <a:r>
              <a:rPr lang="fr-FR" dirty="0" err="1" smtClean="0">
                <a:cs typeface="Times"/>
              </a:rPr>
              <a:t>affected</a:t>
            </a:r>
            <a:r>
              <a:rPr lang="fr-FR" dirty="0" smtClean="0">
                <a:cs typeface="Times"/>
              </a:rPr>
              <a:t> </a:t>
            </a:r>
            <a:r>
              <a:rPr lang="fr-FR" dirty="0" err="1" smtClean="0">
                <a:cs typeface="Times"/>
              </a:rPr>
              <a:t>now</a:t>
            </a:r>
            <a:r>
              <a:rPr lang="fr-FR" dirty="0" smtClean="0">
                <a:cs typeface="Times"/>
              </a:rPr>
              <a:t> by a Planck </a:t>
            </a:r>
            <a:r>
              <a:rPr lang="fr-FR" dirty="0" err="1" smtClean="0">
                <a:cs typeface="Times"/>
              </a:rPr>
              <a:t>function</a:t>
            </a:r>
            <a:r>
              <a:rPr lang="fr-FR" dirty="0" smtClean="0">
                <a:cs typeface="Times"/>
              </a:rPr>
              <a:t> (</a:t>
            </a:r>
            <a:r>
              <a:rPr lang="fr-FR" dirty="0" smtClean="0">
                <a:cs typeface="Times"/>
                <a:sym typeface="Wingdings"/>
              </a:rPr>
              <a:t> </a:t>
            </a:r>
            <a:r>
              <a:rPr lang="fr-FR" dirty="0" smtClean="0">
                <a:cs typeface="Times"/>
              </a:rPr>
              <a:t>black body components)</a:t>
            </a:r>
          </a:p>
          <a:p>
            <a:pPr marL="919163" lvl="2" indent="0">
              <a:buNone/>
            </a:pPr>
            <a:r>
              <a:rPr lang="fr-FR" dirty="0" smtClean="0">
                <a:cs typeface="Times"/>
              </a:rPr>
              <a:t>ex. central </a:t>
            </a:r>
            <a:r>
              <a:rPr lang="fr-FR" dirty="0" err="1" smtClean="0">
                <a:cs typeface="Times"/>
              </a:rPr>
              <a:t>punct</a:t>
            </a:r>
            <a:r>
              <a:rPr lang="fr-FR" dirty="0" smtClean="0">
                <a:cs typeface="Times"/>
              </a:rPr>
              <a:t> + </a:t>
            </a:r>
            <a:r>
              <a:rPr lang="fr-FR" dirty="0" err="1" smtClean="0">
                <a:cs typeface="Times"/>
              </a:rPr>
              <a:t>gaussian</a:t>
            </a:r>
            <a:r>
              <a:rPr lang="fr-FR" dirty="0" smtClean="0">
                <a:cs typeface="Times"/>
              </a:rPr>
              <a:t> or </a:t>
            </a:r>
            <a:r>
              <a:rPr lang="fr-FR" dirty="0" err="1" smtClean="0">
                <a:cs typeface="Times"/>
              </a:rPr>
              <a:t>disk</a:t>
            </a:r>
            <a:r>
              <a:rPr lang="fr-FR" dirty="0" smtClean="0">
                <a:cs typeface="Times"/>
              </a:rPr>
              <a:t>  </a:t>
            </a:r>
            <a:r>
              <a:rPr lang="fr-FR" dirty="0" smtClean="0">
                <a:cs typeface="Times"/>
                <a:sym typeface="Wingdings"/>
              </a:rPr>
              <a:t> </a:t>
            </a:r>
            <a:r>
              <a:rPr lang="fr-FR" i="1" dirty="0" err="1" smtClean="0">
                <a:cs typeface="Times"/>
                <a:sym typeface="Wingdings"/>
              </a:rPr>
              <a:t>punct_BB</a:t>
            </a:r>
            <a:r>
              <a:rPr lang="fr-FR" dirty="0" smtClean="0">
                <a:cs typeface="Times"/>
                <a:sym typeface="Wingdings"/>
              </a:rPr>
              <a:t> + </a:t>
            </a:r>
            <a:r>
              <a:rPr lang="fr-FR" i="1" dirty="0" err="1" smtClean="0">
                <a:cs typeface="Times"/>
                <a:sym typeface="Wingdings"/>
              </a:rPr>
              <a:t>gaussian_BB</a:t>
            </a:r>
            <a:r>
              <a:rPr lang="fr-FR" dirty="0" smtClean="0">
                <a:cs typeface="Times"/>
                <a:sym typeface="Wingdings"/>
              </a:rPr>
              <a:t> or </a:t>
            </a:r>
            <a:r>
              <a:rPr lang="fr-FR" i="1" dirty="0" err="1" smtClean="0">
                <a:cs typeface="Times"/>
                <a:sym typeface="Wingdings"/>
              </a:rPr>
              <a:t>disk_BB</a:t>
            </a:r>
            <a:endParaRPr lang="fr-FR" i="1" dirty="0" smtClean="0">
              <a:cs typeface="Times"/>
            </a:endParaRPr>
          </a:p>
          <a:p>
            <a:pPr marL="454025" lvl="1" indent="0">
              <a:buNone/>
            </a:pPr>
            <a:endParaRPr lang="en-US" b="1" dirty="0" smtClean="0">
              <a:cs typeface="Times"/>
            </a:endParaRPr>
          </a:p>
          <a:p>
            <a:pPr marL="454025" lvl="1" indent="0">
              <a:buNone/>
            </a:pPr>
            <a:r>
              <a:rPr lang="en-US" b="1" dirty="0" smtClean="0">
                <a:cs typeface="Times"/>
              </a:rPr>
              <a:t>Hypothesis</a:t>
            </a:r>
            <a:r>
              <a:rPr lang="en-US" dirty="0" smtClean="0">
                <a:cs typeface="Times"/>
              </a:rPr>
              <a:t> </a:t>
            </a:r>
          </a:p>
          <a:p>
            <a:pPr marL="454025" lvl="1" indent="0">
              <a:buNone/>
            </a:pPr>
            <a:r>
              <a:rPr lang="en-US" dirty="0" smtClean="0">
                <a:cs typeface="Times"/>
              </a:rPr>
              <a:t>from </a:t>
            </a:r>
            <a:r>
              <a:rPr lang="en-US" i="1" dirty="0"/>
              <a:t>Bright, S. N., </a:t>
            </a:r>
            <a:r>
              <a:rPr lang="en-US" i="1" dirty="0" err="1"/>
              <a:t>Chesneau</a:t>
            </a:r>
            <a:r>
              <a:rPr lang="en-US" i="1" dirty="0"/>
              <a:t>, O., Clayton, G. C., et al. 2011, MNRAS, 414, 1195 </a:t>
            </a:r>
            <a:r>
              <a:rPr lang="en-US" dirty="0" smtClean="0">
                <a:cs typeface="Times"/>
              </a:rPr>
              <a:t>: </a:t>
            </a:r>
            <a:r>
              <a:rPr lang="en-US" dirty="0">
                <a:cs typeface="Times"/>
              </a:rPr>
              <a:t>the temperature of the star is </a:t>
            </a:r>
            <a:r>
              <a:rPr lang="en-US" b="1" dirty="0" smtClean="0">
                <a:cs typeface="Times"/>
              </a:rPr>
              <a:t>6750K</a:t>
            </a:r>
            <a:r>
              <a:rPr lang="en-US" dirty="0">
                <a:cs typeface="Times"/>
              </a:rPr>
              <a:t> </a:t>
            </a:r>
            <a:r>
              <a:rPr lang="fr-FR" dirty="0" smtClean="0">
                <a:cs typeface="Times"/>
                <a:sym typeface="Wingdings"/>
              </a:rPr>
              <a:t>the </a:t>
            </a:r>
            <a:r>
              <a:rPr lang="fr-FR" dirty="0" err="1" smtClean="0">
                <a:cs typeface="Times"/>
                <a:sym typeface="Wingdings"/>
              </a:rPr>
              <a:t>temperature</a:t>
            </a:r>
            <a:r>
              <a:rPr lang="fr-FR" dirty="0" smtClean="0">
                <a:cs typeface="Times"/>
                <a:sym typeface="Wingdings"/>
              </a:rPr>
              <a:t> of </a:t>
            </a:r>
            <a:r>
              <a:rPr lang="fr-FR" dirty="0" err="1" smtClean="0">
                <a:cs typeface="Times"/>
                <a:sym typeface="Wingdings"/>
              </a:rPr>
              <a:t>punct_BB</a:t>
            </a:r>
            <a:r>
              <a:rPr lang="fr-FR" dirty="0" smtClean="0">
                <a:cs typeface="Times"/>
                <a:sym typeface="Wingdings"/>
              </a:rPr>
              <a:t> </a:t>
            </a:r>
            <a:r>
              <a:rPr lang="fr-FR" dirty="0" err="1" smtClean="0">
                <a:cs typeface="Times"/>
                <a:sym typeface="Wingdings"/>
              </a:rPr>
              <a:t>may</a:t>
            </a:r>
            <a:r>
              <a:rPr lang="fr-FR" dirty="0" smtClean="0">
                <a:cs typeface="Times"/>
                <a:sym typeface="Wingdings"/>
              </a:rPr>
              <a:t> </a:t>
            </a:r>
            <a:r>
              <a:rPr lang="en-US" dirty="0" smtClean="0">
                <a:cs typeface="Times"/>
              </a:rPr>
              <a:t>be </a:t>
            </a:r>
            <a:r>
              <a:rPr lang="en-US" dirty="0">
                <a:cs typeface="Times"/>
              </a:rPr>
              <a:t>fixed for the fit.</a:t>
            </a:r>
          </a:p>
          <a:p>
            <a:pPr marL="454025" lvl="1" indent="0">
              <a:buNone/>
            </a:pPr>
            <a:r>
              <a:rPr lang="fr-FR" dirty="0" smtClean="0">
                <a:cs typeface="Times"/>
              </a:rPr>
              <a:t> </a:t>
            </a:r>
          </a:p>
          <a:p>
            <a:r>
              <a:rPr lang="en-GB" dirty="0" smtClean="0">
                <a:solidFill>
                  <a:srgbClr val="FF0C12"/>
                </a:solidFill>
                <a:cs typeface="Times"/>
              </a:rPr>
              <a:t>Leave "Normalize Total Flux" selected on VIS2 &amp; T3phi </a:t>
            </a:r>
            <a:r>
              <a:rPr lang="fr-FR" dirty="0" smtClean="0">
                <a:cs typeface="Times"/>
              </a:rPr>
              <a:t>	</a:t>
            </a:r>
            <a:endParaRPr lang="fr-FR" dirty="0" smtClean="0"/>
          </a:p>
          <a:p>
            <a:r>
              <a:rPr lang="en-GB" dirty="0" smtClean="0">
                <a:solidFill>
                  <a:srgbClr val="FF0C12"/>
                </a:solidFill>
                <a:cs typeface="Times"/>
              </a:rPr>
              <a:t>But take care to not bound the </a:t>
            </a:r>
            <a:r>
              <a:rPr lang="en-GB" dirty="0" err="1" smtClean="0">
                <a:solidFill>
                  <a:srgbClr val="FF0C12"/>
                </a:solidFill>
                <a:cs typeface="Times"/>
              </a:rPr>
              <a:t>flux_weights</a:t>
            </a:r>
            <a:r>
              <a:rPr lang="en-GB" dirty="0" smtClean="0">
                <a:solidFill>
                  <a:srgbClr val="FF0C12"/>
                </a:solidFill>
                <a:cs typeface="Times"/>
              </a:rPr>
              <a:t>, which are no more the </a:t>
            </a:r>
            <a:r>
              <a:rPr lang="en-GB" dirty="0" err="1" smtClean="0">
                <a:solidFill>
                  <a:srgbClr val="FF0C12"/>
                </a:solidFill>
                <a:cs typeface="Times"/>
              </a:rPr>
              <a:t>flux_ratio</a:t>
            </a:r>
            <a:r>
              <a:rPr lang="en-GB" dirty="0" smtClean="0">
                <a:solidFill>
                  <a:srgbClr val="FF0C12"/>
                </a:solidFill>
                <a:cs typeface="Times"/>
              </a:rPr>
              <a:t> </a:t>
            </a:r>
            <a:endParaRPr lang="en-GB" dirty="0">
              <a:solidFill>
                <a:srgbClr val="FF0C12"/>
              </a:solidFill>
              <a:cs typeface="Times"/>
            </a:endParaRPr>
          </a:p>
          <a:p>
            <a:pPr lvl="1"/>
            <a:r>
              <a:rPr lang="en-GB" dirty="0" smtClean="0">
                <a:solidFill>
                  <a:srgbClr val="FF0C12"/>
                </a:solidFill>
                <a:cs typeface="Times"/>
              </a:rPr>
              <a:t>you may see a teacher  for explanation.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688" y="76200"/>
            <a:ext cx="7924800" cy="914400"/>
          </a:xfrm>
        </p:spPr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</a:rPr>
              <a:t>Exercise</a:t>
            </a:r>
            <a:r>
              <a:rPr lang="fr-FR" dirty="0" smtClean="0">
                <a:solidFill>
                  <a:schemeClr val="tx1"/>
                </a:solidFill>
              </a:rPr>
              <a:t> 4: star </a:t>
            </a:r>
            <a:r>
              <a:rPr lang="fr-FR" dirty="0" err="1" smtClean="0">
                <a:solidFill>
                  <a:schemeClr val="tx1"/>
                </a:solidFill>
              </a:rPr>
              <a:t>with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circumstellar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environment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4.2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5805264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02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305800" cy="4320480"/>
          </a:xfrm>
        </p:spPr>
        <p:txBody>
          <a:bodyPr/>
          <a:lstStyle/>
          <a:p>
            <a:r>
              <a:rPr lang="fr-FR" dirty="0" err="1" smtClean="0">
                <a:solidFill>
                  <a:srgbClr val="FC0914"/>
                </a:solidFill>
              </a:rPr>
              <a:t>Could</a:t>
            </a:r>
            <a:r>
              <a:rPr lang="fr-FR" dirty="0" smtClean="0">
                <a:solidFill>
                  <a:srgbClr val="FC0914"/>
                </a:solidFill>
              </a:rPr>
              <a:t> </a:t>
            </a:r>
            <a:r>
              <a:rPr lang="fr-FR" dirty="0" err="1" smtClean="0">
                <a:solidFill>
                  <a:srgbClr val="FC0914"/>
                </a:solidFill>
              </a:rPr>
              <a:t>you</a:t>
            </a:r>
            <a:r>
              <a:rPr lang="fr-FR" dirty="0" smtClean="0">
                <a:solidFill>
                  <a:srgbClr val="FC0914"/>
                </a:solidFill>
              </a:rPr>
              <a:t> </a:t>
            </a:r>
            <a:r>
              <a:rPr lang="fr-FR" dirty="0" err="1" smtClean="0">
                <a:solidFill>
                  <a:srgbClr val="FC0914"/>
                </a:solidFill>
              </a:rPr>
              <a:t>improve</a:t>
            </a:r>
            <a:r>
              <a:rPr lang="fr-FR" dirty="0" smtClean="0">
                <a:solidFill>
                  <a:srgbClr val="FC0914"/>
                </a:solidFill>
              </a:rPr>
              <a:t> the model ?</a:t>
            </a:r>
          </a:p>
          <a:p>
            <a:pPr lvl="1"/>
            <a:r>
              <a:rPr lang="fr-FR" dirty="0" smtClean="0"/>
              <a:t>look </a:t>
            </a:r>
            <a:r>
              <a:rPr lang="fr-FR" dirty="0" err="1" smtClean="0"/>
              <a:t>again</a:t>
            </a:r>
            <a:r>
              <a:rPr lang="fr-FR" dirty="0" smtClean="0"/>
              <a:t> the VIS2 data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OIFITsExplorer</a:t>
            </a:r>
            <a:r>
              <a:rPr lang="fr-FR" dirty="0" smtClean="0"/>
              <a:t> </a:t>
            </a:r>
            <a:r>
              <a:rPr lang="fr-FR" i="1" dirty="0" err="1" smtClean="0"/>
              <a:t>with</a:t>
            </a:r>
            <a:r>
              <a:rPr lang="fr-FR" i="1" dirty="0" smtClean="0"/>
              <a:t> </a:t>
            </a:r>
            <a:r>
              <a:rPr lang="fr-FR" i="1" dirty="0" err="1" smtClean="0"/>
              <a:t>Color</a:t>
            </a:r>
            <a:r>
              <a:rPr lang="fr-FR" i="1" dirty="0" smtClean="0"/>
              <a:t> by "Baseline or triplet"</a:t>
            </a:r>
          </a:p>
          <a:p>
            <a:pPr lvl="1"/>
            <a:r>
              <a:rPr lang="fr-FR" dirty="0" err="1" smtClean="0"/>
              <a:t>see</a:t>
            </a:r>
            <a:r>
              <a:rPr lang="fr-FR" dirty="0" smtClean="0"/>
              <a:t> for ex. the D0-C1 data : compare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model (</a:t>
            </a:r>
            <a:r>
              <a:rPr lang="fr-FR" dirty="0" err="1" smtClean="0"/>
              <a:t>with</a:t>
            </a:r>
            <a:r>
              <a:rPr lang="fr-FR" dirty="0" smtClean="0"/>
              <a:t> frame "Model VIS2 of </a:t>
            </a:r>
            <a:r>
              <a:rPr lang="fr-FR" dirty="0" err="1" smtClean="0"/>
              <a:t>target</a:t>
            </a:r>
            <a:r>
              <a:rPr lang="fr-FR" dirty="0" smtClean="0"/>
              <a:t>"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previous</a:t>
            </a:r>
            <a:r>
              <a:rPr lang="fr-FR" dirty="0" smtClean="0"/>
              <a:t> fit. </a:t>
            </a:r>
          </a:p>
          <a:p>
            <a:pPr lvl="1"/>
            <a:r>
              <a:rPr lang="fr-FR" dirty="0" smtClean="0"/>
              <a:t>conclusion ? </a:t>
            </a:r>
            <a:r>
              <a:rPr lang="fr-FR" dirty="0" err="1" smtClean="0"/>
              <a:t>which</a:t>
            </a:r>
            <a:r>
              <a:rPr lang="fr-FR" dirty="0" smtClean="0"/>
              <a:t> model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build</a:t>
            </a:r>
            <a:r>
              <a:rPr lang="fr-FR" dirty="0" smtClean="0"/>
              <a:t>?</a:t>
            </a:r>
          </a:p>
          <a:p>
            <a:pPr marL="454025" lvl="1" indent="0">
              <a:buNone/>
            </a:pPr>
            <a:endParaRPr lang="fr-FR" dirty="0" smtClean="0"/>
          </a:p>
          <a:p>
            <a:pPr marL="0" indent="0">
              <a:buNone/>
            </a:pPr>
            <a:endParaRPr lang="en-US" dirty="0" smtClean="0">
              <a:solidFill>
                <a:srgbClr val="1E23BC"/>
              </a:solidFill>
              <a:cs typeface="Times"/>
            </a:endParaRPr>
          </a:p>
          <a:p>
            <a:pPr marL="454025" lvl="1" indent="0">
              <a:buNone/>
            </a:pPr>
            <a:endParaRPr lang="en-US" dirty="0">
              <a:solidFill>
                <a:srgbClr val="1E23BC"/>
              </a:solidFill>
              <a:cs typeface="Times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688" y="76200"/>
            <a:ext cx="7924800" cy="914400"/>
          </a:xfrm>
        </p:spPr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</a:rPr>
              <a:t>Exercise</a:t>
            </a:r>
            <a:r>
              <a:rPr lang="fr-FR" dirty="0" smtClean="0">
                <a:solidFill>
                  <a:schemeClr val="tx1"/>
                </a:solidFill>
              </a:rPr>
              <a:t> 4: star </a:t>
            </a:r>
            <a:r>
              <a:rPr lang="fr-FR" dirty="0" err="1" smtClean="0">
                <a:solidFill>
                  <a:schemeClr val="tx1"/>
                </a:solidFill>
              </a:rPr>
              <a:t>with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circumstellar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environment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4.3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7864" y="5229200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1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5- </a:t>
            </a:r>
            <a:r>
              <a:rPr lang="fr-FR" dirty="0" err="1" smtClean="0"/>
              <a:t>Additional</a:t>
            </a:r>
            <a:r>
              <a:rPr lang="fr-FR" dirty="0" smtClean="0"/>
              <a:t> </a:t>
            </a:r>
            <a:r>
              <a:rPr lang="fr-FR" dirty="0" err="1" smtClean="0"/>
              <a:t>Exercises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3590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04" y="1052736"/>
            <a:ext cx="8305800" cy="5256584"/>
          </a:xfrm>
        </p:spPr>
        <p:txBody>
          <a:bodyPr/>
          <a:lstStyle/>
          <a:p>
            <a:endParaRPr lang="fr-FR" sz="1600" dirty="0" smtClean="0"/>
          </a:p>
          <a:p>
            <a:r>
              <a:rPr lang="en-US" sz="1600" dirty="0"/>
              <a:t>Open a New setting and load the </a:t>
            </a:r>
            <a:r>
              <a:rPr lang="en-US" sz="1600" dirty="0" smtClean="0"/>
              <a:t>file </a:t>
            </a:r>
            <a:r>
              <a:rPr lang="fr-FR" sz="1600" b="1" dirty="0" smtClean="0"/>
              <a:t>Theta1Ori2007Dec03_2.fits </a:t>
            </a:r>
          </a:p>
          <a:p>
            <a:r>
              <a:rPr lang="fr-FR" sz="1600" dirty="0" err="1" smtClean="0"/>
              <a:t>See</a:t>
            </a:r>
            <a:r>
              <a:rPr lang="fr-FR" sz="1600" dirty="0" smtClean="0"/>
              <a:t> </a:t>
            </a:r>
            <a:r>
              <a:rPr lang="fr-FR" sz="1600" dirty="0" err="1" smtClean="0"/>
              <a:t>tha</a:t>
            </a:r>
            <a:r>
              <a:rPr lang="fr-FR" sz="1600" dirty="0" smtClean="0"/>
              <a:t> data and </a:t>
            </a:r>
            <a:r>
              <a:rPr lang="fr-FR" sz="1600" dirty="0" err="1" smtClean="0"/>
              <a:t>build</a:t>
            </a:r>
            <a:r>
              <a:rPr lang="fr-FR" sz="1600" dirty="0" smtClean="0"/>
              <a:t> a </a:t>
            </a:r>
            <a:r>
              <a:rPr lang="fr-FR" sz="1600" dirty="0" err="1" smtClean="0"/>
              <a:t>modl</a:t>
            </a:r>
            <a:r>
              <a:rPr lang="fr-FR" sz="1600" dirty="0" smtClean="0"/>
              <a:t> of a </a:t>
            </a:r>
            <a:r>
              <a:rPr lang="fr-FR" sz="1600" dirty="0" err="1" smtClean="0"/>
              <a:t>binary</a:t>
            </a:r>
            <a:r>
              <a:rPr lang="fr-FR" sz="1600" dirty="0" smtClean="0"/>
              <a:t> </a:t>
            </a:r>
            <a:r>
              <a:rPr lang="fr-FR" sz="1600" dirty="0" err="1" smtClean="0"/>
              <a:t>woth</a:t>
            </a:r>
            <a:r>
              <a:rPr lang="fr-FR" sz="1600" dirty="0" smtClean="0"/>
              <a:t> </a:t>
            </a:r>
            <a:r>
              <a:rPr lang="fr-FR" sz="1600" dirty="0" err="1" smtClean="0"/>
              <a:t>two</a:t>
            </a:r>
            <a:r>
              <a:rPr lang="fr-FR" sz="1600" dirty="0" smtClean="0"/>
              <a:t> </a:t>
            </a:r>
            <a:r>
              <a:rPr lang="fr-FR" sz="1600" dirty="0" err="1" smtClean="0"/>
              <a:t>unresolved</a:t>
            </a:r>
            <a:r>
              <a:rPr lang="fr-FR" sz="1600" dirty="0" smtClean="0"/>
              <a:t> components: </a:t>
            </a:r>
          </a:p>
          <a:p>
            <a:pPr lvl="1"/>
            <a:r>
              <a:rPr lang="fr-FR" sz="1600" dirty="0" smtClean="0"/>
              <a:t>select </a:t>
            </a:r>
            <a:r>
              <a:rPr lang="fr-FR" sz="1600" b="1" dirty="0"/>
              <a:t>VIS2 </a:t>
            </a:r>
            <a:r>
              <a:rPr lang="fr-FR" sz="1600" b="1" dirty="0" err="1" smtClean="0"/>
              <a:t>only</a:t>
            </a:r>
            <a:endParaRPr lang="fr-FR" sz="1600" b="1" dirty="0" smtClean="0"/>
          </a:p>
          <a:p>
            <a:pPr lvl="1"/>
            <a:r>
              <a:rPr lang="fr-FR" sz="1600" dirty="0" err="1" smtClean="0"/>
              <a:t>proceed</a:t>
            </a:r>
            <a:r>
              <a:rPr lang="fr-FR" sz="1600" dirty="0" smtClean="0"/>
              <a:t> as for </a:t>
            </a:r>
            <a:r>
              <a:rPr lang="fr-FR" sz="1600" dirty="0" err="1" smtClean="0"/>
              <a:t>Exercise</a:t>
            </a:r>
            <a:r>
              <a:rPr lang="fr-FR" sz="1600" dirty="0" smtClean="0"/>
              <a:t> 3  (</a:t>
            </a:r>
            <a:r>
              <a:rPr lang="fr-FR" sz="1600" b="1" i="1" dirty="0"/>
              <a:t>Plot Chi2 2D </a:t>
            </a:r>
            <a:r>
              <a:rPr lang="fr-FR" sz="1600" dirty="0" err="1"/>
              <a:t>with</a:t>
            </a:r>
            <a:r>
              <a:rPr lang="fr-FR" sz="1600" dirty="0"/>
              <a:t> </a:t>
            </a:r>
            <a:r>
              <a:rPr lang="fr-FR" sz="1600" dirty="0" err="1"/>
              <a:t>parameters</a:t>
            </a:r>
            <a:r>
              <a:rPr lang="fr-FR" sz="1600" dirty="0"/>
              <a:t> (x2, y2</a:t>
            </a:r>
            <a:r>
              <a:rPr lang="fr-FR" sz="1600" dirty="0" smtClean="0"/>
              <a:t>) )</a:t>
            </a:r>
            <a:endParaRPr lang="fr-FR" sz="1600" dirty="0"/>
          </a:p>
          <a:p>
            <a:pPr lvl="1"/>
            <a:r>
              <a:rPr lang="fr-FR" sz="1600" dirty="0" smtClean="0"/>
              <a:t>observe the </a:t>
            </a:r>
            <a:r>
              <a:rPr lang="fr-FR" sz="1600" dirty="0" err="1"/>
              <a:t>symmetry</a:t>
            </a:r>
            <a:r>
              <a:rPr lang="fr-FR" sz="1600" dirty="0"/>
              <a:t> of the Chi2 </a:t>
            </a:r>
            <a:r>
              <a:rPr lang="fr-FR" sz="1600" dirty="0" err="1" smtClean="0"/>
              <a:t>map</a:t>
            </a:r>
            <a:endParaRPr lang="fr-FR" sz="1600" dirty="0" smtClean="0"/>
          </a:p>
          <a:p>
            <a:r>
              <a:rPr lang="fr-FR" sz="1600" dirty="0" smtClean="0">
                <a:solidFill>
                  <a:srgbClr val="000000"/>
                </a:solidFill>
              </a:rPr>
              <a:t>To the </a:t>
            </a:r>
            <a:r>
              <a:rPr lang="fr-FR" sz="1600" dirty="0" err="1" smtClean="0">
                <a:solidFill>
                  <a:srgbClr val="000000"/>
                </a:solidFill>
              </a:rPr>
              <a:t>binary</a:t>
            </a:r>
            <a:r>
              <a:rPr lang="fr-FR" sz="1600" dirty="0" smtClean="0">
                <a:solidFill>
                  <a:srgbClr val="000000"/>
                </a:solidFill>
              </a:rPr>
              <a:t>, </a:t>
            </a:r>
            <a:r>
              <a:rPr lang="fr-FR" sz="1600" dirty="0" err="1" smtClean="0">
                <a:solidFill>
                  <a:srgbClr val="000000"/>
                </a:solidFill>
              </a:rPr>
              <a:t>add</a:t>
            </a:r>
            <a:r>
              <a:rPr lang="fr-FR" sz="1600" dirty="0" smtClean="0">
                <a:solidFill>
                  <a:srgbClr val="000000"/>
                </a:solidFill>
              </a:rPr>
              <a:t> the file </a:t>
            </a:r>
            <a:r>
              <a:rPr lang="fr-FR" sz="1600" b="1" dirty="0"/>
              <a:t>Theta1Ori2007Dec05_2.fits </a:t>
            </a:r>
            <a:endParaRPr lang="fr-FR" sz="1600" dirty="0" smtClean="0">
              <a:solidFill>
                <a:srgbClr val="FF0000"/>
              </a:solidFill>
            </a:endParaRPr>
          </a:p>
          <a:p>
            <a:pPr marL="284163" lvl="1" indent="-284163">
              <a:buFont typeface="Times" charset="0"/>
              <a:buChar char="•"/>
            </a:pPr>
            <a:r>
              <a:rPr lang="fr-FR" sz="1600" dirty="0"/>
              <a:t>Use </a:t>
            </a:r>
            <a:r>
              <a:rPr lang="fr-FR" sz="1600" dirty="0" err="1"/>
              <a:t>again</a:t>
            </a:r>
            <a:r>
              <a:rPr lang="fr-FR" sz="1600" dirty="0"/>
              <a:t> </a:t>
            </a:r>
            <a:r>
              <a:rPr lang="fr-FR" sz="1600" b="1" i="1" dirty="0"/>
              <a:t>plot chi2 2D </a:t>
            </a:r>
            <a:r>
              <a:rPr lang="fr-FR" sz="1600" dirty="0" err="1"/>
              <a:t>with</a:t>
            </a:r>
            <a:r>
              <a:rPr lang="fr-FR" sz="1600" dirty="0"/>
              <a:t> (x2, y2) </a:t>
            </a:r>
          </a:p>
          <a:p>
            <a:pPr marL="681038" lvl="2" indent="-284163"/>
            <a:r>
              <a:rPr lang="fr-FR" dirty="0"/>
              <a:t>set the (x2,y2) </a:t>
            </a:r>
            <a:r>
              <a:rPr lang="fr-FR" dirty="0" err="1"/>
              <a:t>corresponding</a:t>
            </a:r>
            <a:r>
              <a:rPr lang="fr-FR" dirty="0"/>
              <a:t> to the best minimum of chi2, as </a:t>
            </a:r>
            <a:r>
              <a:rPr lang="fr-FR" dirty="0" err="1"/>
              <a:t>well</a:t>
            </a:r>
            <a:r>
              <a:rPr lang="fr-FR" dirty="0"/>
              <a:t>  as </a:t>
            </a:r>
            <a:r>
              <a:rPr lang="fr-FR" dirty="0" err="1"/>
              <a:t>both</a:t>
            </a:r>
            <a:r>
              <a:rPr lang="fr-FR" dirty="0"/>
              <a:t> </a:t>
            </a:r>
            <a:r>
              <a:rPr lang="fr-FR" dirty="0" err="1"/>
              <a:t>flux_weights</a:t>
            </a:r>
            <a:r>
              <a:rPr lang="fr-FR" dirty="0"/>
              <a:t> and fit the VIS2 </a:t>
            </a:r>
            <a:r>
              <a:rPr lang="fr-FR" dirty="0" err="1"/>
              <a:t>only</a:t>
            </a:r>
            <a:r>
              <a:rPr lang="fr-FR" dirty="0"/>
              <a:t> </a:t>
            </a:r>
          </a:p>
          <a:p>
            <a:pPr marL="284163" lvl="1" indent="-284163">
              <a:buFont typeface="Times" charset="0"/>
              <a:buChar char="•"/>
            </a:pPr>
            <a:r>
              <a:rPr lang="fr-FR" sz="1600" dirty="0" err="1"/>
              <a:t>Find</a:t>
            </a:r>
            <a:r>
              <a:rPr lang="fr-FR" sz="1600" dirty="0"/>
              <a:t> the </a:t>
            </a:r>
            <a:r>
              <a:rPr lang="fr-FR" sz="1600" dirty="0" err="1"/>
              <a:t>two</a:t>
            </a:r>
            <a:r>
              <a:rPr lang="fr-FR" sz="1600" dirty="0"/>
              <a:t> best solutions and compare </a:t>
            </a:r>
            <a:r>
              <a:rPr lang="fr-FR" sz="1600" dirty="0" err="1"/>
              <a:t>them</a:t>
            </a:r>
            <a:r>
              <a:rPr lang="fr-FR" sz="1600" dirty="0"/>
              <a:t>. </a:t>
            </a:r>
            <a:endParaRPr lang="fr-FR" sz="1600" dirty="0" smtClean="0"/>
          </a:p>
          <a:p>
            <a:pPr marL="284163" lvl="1" indent="-284163">
              <a:buFont typeface="Times" charset="0"/>
              <a:buChar char="•"/>
            </a:pPr>
            <a:r>
              <a:rPr lang="fr-FR" sz="1600" dirty="0"/>
              <a:t>On the </a:t>
            </a:r>
            <a:r>
              <a:rPr lang="fr-FR" sz="1600" dirty="0" err="1"/>
              <a:t>same</a:t>
            </a:r>
            <a:r>
              <a:rPr lang="fr-FR" sz="1600" dirty="0"/>
              <a:t> setting, </a:t>
            </a:r>
            <a:r>
              <a:rPr lang="fr-FR" sz="1600" dirty="0" err="1"/>
              <a:t>add</a:t>
            </a:r>
            <a:r>
              <a:rPr lang="fr-FR" sz="1600" dirty="0"/>
              <a:t> </a:t>
            </a:r>
            <a:r>
              <a:rPr lang="fr-FR" sz="1600" dirty="0" err="1" smtClean="0"/>
              <a:t>now</a:t>
            </a:r>
            <a:r>
              <a:rPr lang="fr-FR" sz="1600" dirty="0" smtClean="0"/>
              <a:t> the </a:t>
            </a:r>
            <a:r>
              <a:rPr lang="fr-FR" sz="1600" dirty="0"/>
              <a:t>T3phi for the fit </a:t>
            </a:r>
          </a:p>
          <a:p>
            <a:pPr marL="681038" lvl="2" indent="-284163"/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/>
              <a:t>fit </a:t>
            </a:r>
            <a:r>
              <a:rPr lang="fr-FR" dirty="0" err="1"/>
              <a:t>from</a:t>
            </a:r>
            <a:r>
              <a:rPr lang="fr-FR" dirty="0"/>
              <a:t> one of the best set of </a:t>
            </a:r>
            <a:r>
              <a:rPr lang="fr-FR" dirty="0" err="1"/>
              <a:t>fitted</a:t>
            </a:r>
            <a:r>
              <a:rPr lang="fr-FR" dirty="0"/>
              <a:t> </a:t>
            </a:r>
            <a:r>
              <a:rPr lang="fr-FR" dirty="0" err="1" smtClean="0"/>
              <a:t>parameters</a:t>
            </a:r>
            <a:endParaRPr lang="fr-FR" dirty="0" smtClean="0"/>
          </a:p>
          <a:p>
            <a:pPr marL="681038" lvl="2" indent="-284163"/>
            <a:r>
              <a:rPr lang="fr-FR" sz="1600" dirty="0" err="1" smtClean="0"/>
              <a:t>run</a:t>
            </a:r>
            <a:r>
              <a:rPr lang="fr-FR" sz="1600" dirty="0" smtClean="0"/>
              <a:t> </a:t>
            </a:r>
            <a:r>
              <a:rPr lang="fr-FR" sz="1600" dirty="0"/>
              <a:t>fit </a:t>
            </a:r>
            <a:r>
              <a:rPr lang="fr-FR" sz="1600" dirty="0" err="1"/>
              <a:t>from</a:t>
            </a:r>
            <a:r>
              <a:rPr lang="fr-FR" sz="1600" dirty="0"/>
              <a:t> the second best set of </a:t>
            </a:r>
            <a:r>
              <a:rPr lang="fr-FR" sz="1600" dirty="0" err="1"/>
              <a:t>fitted</a:t>
            </a:r>
            <a:r>
              <a:rPr lang="fr-FR" sz="1600" dirty="0"/>
              <a:t> </a:t>
            </a:r>
            <a:r>
              <a:rPr lang="fr-FR" sz="1600" dirty="0" err="1" smtClean="0"/>
              <a:t>parameters</a:t>
            </a:r>
            <a:endParaRPr lang="fr-FR" dirty="0"/>
          </a:p>
          <a:p>
            <a:pPr marL="681038" lvl="2" indent="-284163"/>
            <a:r>
              <a:rPr lang="en-US" dirty="0" smtClean="0">
                <a:solidFill>
                  <a:srgbClr val="000000"/>
                </a:solidFill>
                <a:ea typeface="ヒラギノ明朝 Pro W3" charset="0"/>
                <a:cs typeface="Times"/>
              </a:rPr>
              <a:t>Conclusion</a:t>
            </a:r>
            <a:r>
              <a:rPr lang="en-US" dirty="0">
                <a:solidFill>
                  <a:srgbClr val="000000"/>
                </a:solidFill>
                <a:ea typeface="ヒラギノ明朝 Pro W3" charset="0"/>
                <a:cs typeface="Times"/>
              </a:rPr>
              <a:t>?</a:t>
            </a:r>
          </a:p>
          <a:p>
            <a:pPr marL="284163" lvl="1" indent="-284163">
              <a:buFont typeface="Times" charset="0"/>
              <a:buChar char="•"/>
            </a:pPr>
            <a:r>
              <a:rPr lang="en-US" sz="1600" dirty="0">
                <a:ea typeface="ヒラギノ明朝 Pro W3" charset="0"/>
                <a:cs typeface="Times"/>
              </a:rPr>
              <a:t>Compare your result with the published one: </a:t>
            </a:r>
            <a:r>
              <a:rPr lang="fr-FR" sz="1600" b="1" dirty="0">
                <a:ea typeface="ＭＳ Ｐゴシック" charset="0"/>
                <a:cs typeface="Times"/>
              </a:rPr>
              <a:t>Kraus S.</a:t>
            </a:r>
            <a:r>
              <a:rPr lang="fr-FR" sz="1600" dirty="0">
                <a:ea typeface="ＭＳ Ｐゴシック" charset="0"/>
                <a:cs typeface="Times"/>
              </a:rPr>
              <a:t> et al, 2009, A&amp;A. </a:t>
            </a:r>
            <a:r>
              <a:rPr lang="fr-FR" sz="1600" b="1" dirty="0">
                <a:ea typeface="ＭＳ Ｐゴシック" charset="0"/>
                <a:cs typeface="Times"/>
              </a:rPr>
              <a:t>497</a:t>
            </a:r>
            <a:r>
              <a:rPr lang="fr-FR" sz="1600" dirty="0">
                <a:ea typeface="ＭＳ Ｐゴシック" charset="0"/>
                <a:cs typeface="Times"/>
              </a:rPr>
              <a:t>-1, pp. 195-</a:t>
            </a:r>
            <a:r>
              <a:rPr lang="fr-FR" sz="1600" dirty="0" smtClean="0">
                <a:ea typeface="ＭＳ Ｐゴシック" charset="0"/>
                <a:cs typeface="Times"/>
              </a:rPr>
              <a:t>207</a:t>
            </a:r>
            <a:endParaRPr lang="fr-FR" sz="1600" dirty="0">
              <a:cs typeface="Times"/>
            </a:endParaRPr>
          </a:p>
          <a:p>
            <a:r>
              <a:rPr lang="en-US" sz="1600" dirty="0" smtClean="0">
                <a:ea typeface="ヒラギノ明朝 Pro W3" charset="0"/>
                <a:cs typeface="Times"/>
              </a:rPr>
              <a:t>Observe the behavior of the VIS2 versus the spatial frequencies:</a:t>
            </a:r>
            <a:endParaRPr lang="en-US" sz="1600" dirty="0">
              <a:ea typeface="ヒラギノ明朝 Pro W3" charset="0"/>
              <a:cs typeface="Times"/>
            </a:endParaRPr>
          </a:p>
          <a:p>
            <a:pPr lvl="1"/>
            <a:r>
              <a:rPr lang="en-US" sz="1600" dirty="0"/>
              <a:t>infer how to improve the model </a:t>
            </a:r>
          </a:p>
          <a:p>
            <a:pPr marL="284163" lvl="1" indent="-284163"/>
            <a:endParaRPr lang="fr-FR" sz="1800" dirty="0"/>
          </a:p>
          <a:p>
            <a:pPr marL="284163" lvl="1" indent="-284163">
              <a:buFont typeface="Times" charset="0"/>
              <a:buChar char="•"/>
            </a:pPr>
            <a:endParaRPr lang="fr-FR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smtClean="0"/>
              <a:t>5- </a:t>
            </a:r>
            <a:r>
              <a:rPr lang="fr-FR" dirty="0" err="1" smtClean="0"/>
              <a:t>Additional</a:t>
            </a:r>
            <a:r>
              <a:rPr lang="fr-FR" dirty="0" smtClean="0"/>
              <a:t> </a:t>
            </a:r>
            <a:r>
              <a:rPr lang="fr-FR" dirty="0" err="1" smtClean="0"/>
              <a:t>Exercises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5.1 </a:t>
            </a:r>
            <a:r>
              <a:rPr lang="fr-FR" dirty="0" err="1" smtClean="0"/>
              <a:t>Theta</a:t>
            </a:r>
            <a:r>
              <a:rPr lang="fr-FR" dirty="0" smtClean="0"/>
              <a:t> </a:t>
            </a:r>
            <a:r>
              <a:rPr lang="fr-FR" dirty="0" err="1" smtClean="0"/>
              <a:t>Ori</a:t>
            </a:r>
            <a:r>
              <a:rPr lang="fr-FR" dirty="0" smtClean="0"/>
              <a:t> C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399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764704"/>
            <a:ext cx="8640960" cy="518998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fr-FR" dirty="0" smtClean="0"/>
              <a:t>Open a new setting and </a:t>
            </a:r>
            <a:r>
              <a:rPr lang="fr-FR" dirty="0" err="1" smtClean="0"/>
              <a:t>load</a:t>
            </a:r>
            <a:r>
              <a:rPr lang="fr-FR" dirty="0" smtClean="0"/>
              <a:t> </a:t>
            </a:r>
            <a:r>
              <a:rPr lang="fr-FR" b="1" dirty="0"/>
              <a:t>HD87643-</a:t>
            </a:r>
            <a:r>
              <a:rPr lang="fr-FR" b="1" dirty="0" smtClean="0"/>
              <a:t>bandK.fits</a:t>
            </a:r>
          </a:p>
          <a:p>
            <a:pPr lvl="1"/>
            <a:r>
              <a:rPr lang="fr-FR" dirty="0" smtClean="0"/>
              <a:t>data </a:t>
            </a:r>
            <a:r>
              <a:rPr lang="fr-FR" dirty="0" err="1"/>
              <a:t>obtained</a:t>
            </a:r>
            <a:r>
              <a:rPr lang="fr-FR" dirty="0"/>
              <a:t> on AMBER/VLTI in K band.  </a:t>
            </a:r>
            <a:endParaRPr lang="fr-FR" dirty="0" smtClean="0"/>
          </a:p>
          <a:p>
            <a:pPr marL="454025" lvl="1" indent="0">
              <a:buNone/>
            </a:pPr>
            <a:r>
              <a:rPr lang="fr-FR" dirty="0" smtClean="0"/>
              <a:t>(</a:t>
            </a:r>
            <a:r>
              <a:rPr lang="fr-FR" dirty="0" err="1">
                <a:cs typeface="Times"/>
              </a:rPr>
              <a:t>F.Millour</a:t>
            </a:r>
            <a:r>
              <a:rPr lang="fr-FR" dirty="0">
                <a:cs typeface="Times"/>
              </a:rPr>
              <a:t> et al., 2009, A&amp;A 507, pp317-326)</a:t>
            </a:r>
            <a:endParaRPr lang="fr-FR" dirty="0"/>
          </a:p>
          <a:p>
            <a:pPr lvl="1"/>
            <a:endParaRPr lang="en-US" b="1" dirty="0" smtClean="0"/>
          </a:p>
          <a:p>
            <a:r>
              <a:rPr lang="en-US" dirty="0"/>
              <a:t>Observe the data, VIS2 and T3phi, and guess the possible shape for this </a:t>
            </a:r>
            <a:r>
              <a:rPr lang="en-US" dirty="0" smtClean="0"/>
              <a:t>object.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 </a:t>
            </a:r>
            <a:endParaRPr lang="en-US" dirty="0" smtClean="0"/>
          </a:p>
          <a:p>
            <a:r>
              <a:rPr lang="en-US" dirty="0" smtClean="0"/>
              <a:t>Build </a:t>
            </a:r>
            <a:r>
              <a:rPr lang="en-US" dirty="0"/>
              <a:t>a suitable model and find your best solution. </a:t>
            </a:r>
            <a:br>
              <a:rPr lang="en-US" dirty="0"/>
            </a:br>
            <a:r>
              <a:rPr lang="en-US" dirty="0"/>
              <a:t>    - you should get chi2 &lt; 17 at the end. </a:t>
            </a:r>
            <a:r>
              <a:rPr lang="en-US" sz="1400" dirty="0" smtClean="0">
                <a:solidFill>
                  <a:srgbClr val="290DA6"/>
                </a:solidFill>
              </a:rPr>
              <a:t> </a:t>
            </a:r>
          </a:p>
          <a:p>
            <a:pPr>
              <a:buFontTx/>
              <a:buNone/>
            </a:pPr>
            <a:r>
              <a:rPr lang="pt-BR" sz="1400" dirty="0" smtClean="0"/>
              <a:t> </a:t>
            </a:r>
            <a:endParaRPr lang="fr-FR" sz="1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smtClean="0"/>
              <a:t>5-Additional </a:t>
            </a:r>
            <a:r>
              <a:rPr lang="fr-FR" dirty="0" err="1" smtClean="0"/>
              <a:t>Exercises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5-2  HD87643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604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5-Additional </a:t>
            </a:r>
            <a:r>
              <a:rPr lang="fr-FR" dirty="0" err="1" smtClean="0"/>
              <a:t>Exercises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5-3  </a:t>
            </a:r>
            <a:r>
              <a:rPr lang="fr-FR" dirty="0"/>
              <a:t>2004-Interferometry Imaging Beauty </a:t>
            </a:r>
            <a:r>
              <a:rPr lang="fr-FR" dirty="0" err="1"/>
              <a:t>Contest</a:t>
            </a:r>
            <a:endParaRPr lang="fr-F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8640960" cy="295232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fr-FR" dirty="0" smtClean="0"/>
              <a:t>Open a new setting and </a:t>
            </a:r>
            <a:r>
              <a:rPr lang="fr-FR" dirty="0" err="1" smtClean="0"/>
              <a:t>load</a:t>
            </a:r>
            <a:r>
              <a:rPr lang="fr-FR" dirty="0" smtClean="0"/>
              <a:t> </a:t>
            </a:r>
            <a:r>
              <a:rPr lang="en-US" b="1" dirty="0">
                <a:cs typeface="Times"/>
              </a:rPr>
              <a:t>2004-BSC1948I.fits </a:t>
            </a:r>
            <a:endParaRPr lang="en-US" b="1" dirty="0" smtClean="0">
              <a:cs typeface="Times"/>
            </a:endParaRPr>
          </a:p>
          <a:p>
            <a:pPr lvl="1"/>
            <a:r>
              <a:rPr lang="fr-FR" dirty="0"/>
              <a:t>data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simulated</a:t>
            </a:r>
            <a:r>
              <a:rPr lang="fr-FR" dirty="0"/>
              <a:t> for the 2004-Interferometry Imaging Beauty </a:t>
            </a:r>
            <a:r>
              <a:rPr lang="fr-FR" dirty="0" err="1"/>
              <a:t>Contest</a:t>
            </a:r>
            <a:r>
              <a:rPr lang="fr-FR" dirty="0"/>
              <a:t> </a:t>
            </a:r>
            <a:r>
              <a:rPr lang="fr-FR" sz="1600" dirty="0"/>
              <a:t>(Lawson et al, SPIE </a:t>
            </a:r>
            <a:r>
              <a:rPr lang="fr-FR" sz="1600" dirty="0" err="1"/>
              <a:t>Proceedings</a:t>
            </a:r>
            <a:r>
              <a:rPr lang="fr-FR" sz="1600" dirty="0"/>
              <a:t>)</a:t>
            </a:r>
          </a:p>
          <a:p>
            <a:pPr lvl="1"/>
            <a:endParaRPr lang="fr-FR" dirty="0" smtClean="0"/>
          </a:p>
          <a:p>
            <a:pPr marL="284163" lvl="1" indent="-284163">
              <a:buFont typeface="Times" charset="0"/>
              <a:buChar char="•"/>
            </a:pPr>
            <a:r>
              <a:rPr lang="fr-FR" b="1" dirty="0" err="1"/>
              <a:t>Aim</a:t>
            </a:r>
            <a:r>
              <a:rPr lang="fr-FR" dirty="0" smtClean="0"/>
              <a:t>: </a:t>
            </a:r>
            <a:r>
              <a:rPr lang="fr-FR" dirty="0" err="1"/>
              <a:t>discover</a:t>
            </a:r>
            <a:r>
              <a:rPr lang="fr-FR" dirty="0"/>
              <a:t> the option "</a:t>
            </a:r>
            <a:r>
              <a:rPr lang="fr-FR" dirty="0" err="1"/>
              <a:t>with</a:t>
            </a:r>
            <a:r>
              <a:rPr lang="fr-FR" dirty="0"/>
              <a:t> fit" of Plot Chi2 </a:t>
            </a:r>
          </a:p>
          <a:p>
            <a:r>
              <a:rPr lang="en-US" dirty="0" smtClean="0"/>
              <a:t>Proceed as for Exercise 3</a:t>
            </a:r>
          </a:p>
          <a:p>
            <a:pPr lvl="1"/>
            <a:r>
              <a:rPr lang="en-US" dirty="0" smtClean="0"/>
              <a:t>You may select directly 2 disks, but for the first step, fix the diameters value to 0 in order to explore the chi2 map with 2 </a:t>
            </a:r>
            <a:r>
              <a:rPr lang="en-US" dirty="0" err="1" smtClean="0"/>
              <a:t>puncts</a:t>
            </a:r>
            <a:r>
              <a:rPr lang="en-US" dirty="0" smtClean="0"/>
              <a:t>.</a:t>
            </a:r>
          </a:p>
          <a:p>
            <a:pPr lvl="1"/>
            <a:r>
              <a:rPr lang="fr-FR" b="1" i="1" dirty="0"/>
              <a:t>Plot Chi2 2D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parameters</a:t>
            </a:r>
            <a:r>
              <a:rPr lang="fr-FR" dirty="0"/>
              <a:t> (x2, y2</a:t>
            </a:r>
            <a:r>
              <a:rPr lang="fr-FR" dirty="0" smtClean="0"/>
              <a:t>) as </a:t>
            </a:r>
            <a:r>
              <a:rPr lang="fr-FR" dirty="0" err="1" smtClean="0"/>
              <a:t>before</a:t>
            </a:r>
            <a:r>
              <a:rPr lang="fr-FR" dirty="0" smtClean="0"/>
              <a:t>: </a:t>
            </a:r>
            <a:r>
              <a:rPr lang="fr-FR" dirty="0" err="1" smtClean="0"/>
              <a:t>difficulty</a:t>
            </a:r>
            <a:r>
              <a:rPr lang="fr-FR" dirty="0" smtClean="0"/>
              <a:t> to </a:t>
            </a:r>
            <a:r>
              <a:rPr lang="fr-FR" dirty="0" err="1" smtClean="0"/>
              <a:t>find</a:t>
            </a:r>
            <a:r>
              <a:rPr lang="fr-FR" dirty="0" smtClean="0"/>
              <a:t> a global minimum and </a:t>
            </a:r>
            <a:r>
              <a:rPr lang="fr-FR" dirty="0" err="1" smtClean="0"/>
              <a:t>then</a:t>
            </a:r>
            <a:r>
              <a:rPr lang="fr-FR" dirty="0" smtClean="0"/>
              <a:t> the best </a:t>
            </a:r>
            <a:r>
              <a:rPr lang="fr-FR" dirty="0" err="1" smtClean="0"/>
              <a:t>guess</a:t>
            </a:r>
            <a:r>
              <a:rPr lang="fr-FR" dirty="0" smtClean="0"/>
              <a:t> for </a:t>
            </a:r>
            <a:r>
              <a:rPr lang="fr-FR" dirty="0" err="1" smtClean="0"/>
              <a:t>fitting</a:t>
            </a:r>
            <a:r>
              <a:rPr lang="fr-FR" dirty="0" smtClean="0"/>
              <a:t>.</a:t>
            </a:r>
          </a:p>
          <a:p>
            <a:pPr lvl="1"/>
            <a:r>
              <a:rPr lang="en-GB" dirty="0">
                <a:cs typeface="Times"/>
              </a:rPr>
              <a:t>You may use </a:t>
            </a:r>
            <a:r>
              <a:rPr lang="fr-FR" b="1" i="1" dirty="0"/>
              <a:t>Plot Chi2 2D</a:t>
            </a:r>
            <a:r>
              <a:rPr lang="fr-FR" dirty="0"/>
              <a:t> </a:t>
            </a:r>
            <a:r>
              <a:rPr lang="fr-FR" dirty="0">
                <a:cs typeface="Times"/>
              </a:rPr>
              <a:t>"</a:t>
            </a:r>
            <a:r>
              <a:rPr lang="fr-FR" dirty="0" err="1">
                <a:cs typeface="Times"/>
              </a:rPr>
              <a:t>with</a:t>
            </a:r>
            <a:r>
              <a:rPr lang="fr-FR" dirty="0">
                <a:cs typeface="Times"/>
              </a:rPr>
              <a:t> fit"</a:t>
            </a:r>
            <a:r>
              <a:rPr lang="fr-FR" b="1" i="1" dirty="0">
                <a:cs typeface="Times"/>
              </a:rPr>
              <a:t> </a:t>
            </a:r>
            <a:r>
              <a:rPr lang="en-GB" dirty="0">
                <a:cs typeface="Times"/>
              </a:rPr>
              <a:t>: </a:t>
            </a:r>
            <a:r>
              <a:rPr lang="en-GB" b="1" dirty="0">
                <a:solidFill>
                  <a:srgbClr val="1E23BC"/>
                </a:solidFill>
                <a:cs typeface="Times"/>
              </a:rPr>
              <a:t>read the Help </a:t>
            </a:r>
            <a:endParaRPr lang="en-GB" b="1" dirty="0" smtClean="0">
              <a:solidFill>
                <a:srgbClr val="1E23BC"/>
              </a:solidFill>
              <a:cs typeface="Times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251520" y="4941168"/>
            <a:ext cx="8640960" cy="540410"/>
            <a:chOff x="323528" y="4472766"/>
            <a:chExt cx="8640960" cy="540410"/>
          </a:xfrm>
        </p:grpSpPr>
        <p:pic>
          <p:nvPicPr>
            <p:cNvPr id="2" name="Image 1" descr="Screen Shot 2018-07-10 at 00.39.2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4472766"/>
              <a:ext cx="8496944" cy="468401"/>
            </a:xfrm>
            <a:prstGeom prst="rect">
              <a:avLst/>
            </a:prstGeom>
          </p:spPr>
        </p:pic>
        <p:sp>
          <p:nvSpPr>
            <p:cNvPr id="6" name="Bouée 5"/>
            <p:cNvSpPr/>
            <p:nvPr/>
          </p:nvSpPr>
          <p:spPr bwMode="auto">
            <a:xfrm>
              <a:off x="1547664" y="4653136"/>
              <a:ext cx="648072" cy="360040"/>
            </a:xfrm>
            <a:prstGeom prst="donut">
              <a:avLst>
                <a:gd name="adj" fmla="val 6103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Bouée 6"/>
            <p:cNvSpPr/>
            <p:nvPr/>
          </p:nvSpPr>
          <p:spPr bwMode="auto">
            <a:xfrm>
              <a:off x="8316416" y="4509120"/>
              <a:ext cx="648072" cy="360040"/>
            </a:xfrm>
            <a:prstGeom prst="donut">
              <a:avLst>
                <a:gd name="adj" fmla="val 6103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395536" y="5445224"/>
            <a:ext cx="8275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Times"/>
                <a:cs typeface="Times"/>
                <a:sym typeface="Wingdings"/>
              </a:rPr>
              <a:t> find the global minimum </a:t>
            </a:r>
            <a:r>
              <a:rPr lang="en-GB" sz="1800" i="1" dirty="0" smtClean="0">
                <a:latin typeface="Times"/>
                <a:cs typeface="Times"/>
                <a:sym typeface="Wingdings"/>
              </a:rPr>
              <a:t>Run fit </a:t>
            </a:r>
            <a:r>
              <a:rPr lang="en-GB" sz="1800" dirty="0" smtClean="0">
                <a:latin typeface="Times"/>
                <a:cs typeface="Times"/>
                <a:sym typeface="Wingdings"/>
              </a:rPr>
              <a:t>from the best guess </a:t>
            </a:r>
          </a:p>
          <a:p>
            <a:pPr algn="l"/>
            <a:r>
              <a:rPr lang="en-GB" sz="1800" dirty="0" smtClean="0">
                <a:latin typeface="Times"/>
                <a:cs typeface="Times"/>
                <a:sym typeface="Wingdings"/>
              </a:rPr>
              <a:t> make then the diameters free and </a:t>
            </a:r>
            <a:r>
              <a:rPr lang="en-GB" sz="1800" i="1" dirty="0" smtClean="0">
                <a:latin typeface="Times"/>
                <a:cs typeface="Times"/>
                <a:sym typeface="Wingdings"/>
              </a:rPr>
              <a:t>Run fit </a:t>
            </a:r>
            <a:r>
              <a:rPr lang="en-GB" sz="1800" dirty="0" smtClean="0">
                <a:latin typeface="Times"/>
                <a:cs typeface="Times"/>
                <a:sym typeface="Wingdings"/>
              </a:rPr>
              <a:t>again   the binary is resolved</a:t>
            </a:r>
            <a:endParaRPr lang="en-GB" sz="1800" dirty="0" smtClean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1500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70856"/>
            <a:ext cx="8305800" cy="4666456"/>
          </a:xfrm>
        </p:spPr>
        <p:txBody>
          <a:bodyPr/>
          <a:lstStyle/>
          <a:p>
            <a:r>
              <a:rPr lang="fr-FR" sz="1800" dirty="0" smtClean="0"/>
              <a:t>Directives and data </a:t>
            </a:r>
            <a:r>
              <a:rPr lang="fr-FR" sz="1800" dirty="0" err="1" smtClean="0"/>
              <a:t>at</a:t>
            </a:r>
            <a:r>
              <a:rPr lang="fr-FR" dirty="0"/>
              <a:t>     </a:t>
            </a:r>
            <a:r>
              <a:rPr lang="fr-FR" dirty="0" err="1"/>
              <a:t>https</a:t>
            </a:r>
            <a:r>
              <a:rPr lang="fr-FR" dirty="0"/>
              <a:t>://</a:t>
            </a:r>
            <a:r>
              <a:rPr lang="fr-FR" dirty="0" err="1"/>
              <a:t>app.nuclino.com</a:t>
            </a:r>
            <a:r>
              <a:rPr lang="fr-FR" dirty="0"/>
              <a:t>/</a:t>
            </a:r>
            <a:r>
              <a:rPr lang="fr-FR" dirty="0" err="1"/>
              <a:t>VLTIschool</a:t>
            </a:r>
            <a:r>
              <a:rPr lang="fr-FR" dirty="0"/>
              <a:t>/</a:t>
            </a:r>
            <a:r>
              <a:rPr lang="fr-FR" dirty="0" err="1"/>
              <a:t>School-workspace</a:t>
            </a:r>
            <a:r>
              <a:rPr lang="fr-FR" dirty="0"/>
              <a:t>/</a:t>
            </a:r>
            <a:endParaRPr lang="fr-FR" sz="1800" b="1" dirty="0"/>
          </a:p>
          <a:p>
            <a:pPr marL="0" indent="0">
              <a:buNone/>
            </a:pPr>
            <a:r>
              <a:rPr lang="fr-FR" sz="1800" b="1" dirty="0" smtClean="0"/>
              <a:t>			→  </a:t>
            </a:r>
            <a:r>
              <a:rPr lang="fr-FR" sz="1800" dirty="0" smtClean="0"/>
              <a:t>Model-</a:t>
            </a:r>
            <a:r>
              <a:rPr lang="fr-FR" sz="1800" dirty="0" err="1" smtClean="0"/>
              <a:t>fitting</a:t>
            </a:r>
            <a:endParaRPr lang="fr-FR" sz="1800" dirty="0" smtClean="0"/>
          </a:p>
          <a:p>
            <a:r>
              <a:rPr lang="en-US" sz="1800" dirty="0" smtClean="0">
                <a:cs typeface="Times"/>
              </a:rPr>
              <a:t>Launch  </a:t>
            </a:r>
            <a:r>
              <a:rPr lang="en-US" sz="1800" dirty="0" err="1" smtClean="0">
                <a:cs typeface="Times"/>
              </a:rPr>
              <a:t>LITpro</a:t>
            </a:r>
            <a:r>
              <a:rPr lang="en-US" sz="1800" dirty="0" smtClean="0">
                <a:cs typeface="Times"/>
              </a:rPr>
              <a:t>, </a:t>
            </a:r>
            <a:r>
              <a:rPr lang="en-US" sz="1800" dirty="0" err="1" smtClean="0">
                <a:cs typeface="Times"/>
              </a:rPr>
              <a:t>OIFITsExplorer</a:t>
            </a:r>
            <a:r>
              <a:rPr lang="en-US" sz="1800" dirty="0" smtClean="0">
                <a:cs typeface="Times"/>
              </a:rPr>
              <a:t>, SAOImageDS9</a:t>
            </a:r>
          </a:p>
          <a:p>
            <a:r>
              <a:rPr lang="en-US" sz="1800" dirty="0" smtClean="0">
                <a:cs typeface="Times"/>
              </a:rPr>
              <a:t>One setting by exercise</a:t>
            </a:r>
          </a:p>
          <a:p>
            <a:pPr lvl="1"/>
            <a:r>
              <a:rPr lang="en-US" sz="1800" dirty="0" smtClean="0">
                <a:cs typeface="Times"/>
              </a:rPr>
              <a:t>open settings             </a:t>
            </a:r>
            <a:r>
              <a:rPr lang="en-US" sz="1800" i="1" dirty="0" smtClean="0">
                <a:cs typeface="Times"/>
              </a:rPr>
              <a:t>File  </a:t>
            </a:r>
            <a:r>
              <a:rPr lang="en-US" sz="1800" i="1" dirty="0">
                <a:cs typeface="Times"/>
              </a:rPr>
              <a:t>&gt; New </a:t>
            </a:r>
            <a:r>
              <a:rPr lang="en-US" sz="1800" i="1" dirty="0" smtClean="0">
                <a:cs typeface="Times"/>
              </a:rPr>
              <a:t>settings </a:t>
            </a:r>
            <a:r>
              <a:rPr lang="en-US" sz="1800" dirty="0" smtClean="0">
                <a:cs typeface="Times"/>
              </a:rPr>
              <a:t> or shortcut </a:t>
            </a:r>
            <a:endParaRPr lang="en-US" sz="1800" dirty="0">
              <a:cs typeface="Times"/>
            </a:endParaRPr>
          </a:p>
          <a:p>
            <a:pPr lvl="1"/>
            <a:r>
              <a:rPr lang="en-US" sz="1800" dirty="0" smtClean="0">
                <a:cs typeface="Times"/>
              </a:rPr>
              <a:t>click  </a:t>
            </a:r>
            <a:r>
              <a:rPr lang="en-US" sz="1800" i="1" dirty="0" smtClean="0">
                <a:cs typeface="Times"/>
              </a:rPr>
              <a:t>Load </a:t>
            </a:r>
            <a:r>
              <a:rPr lang="en-US" sz="1800" i="1" dirty="0" err="1" smtClean="0">
                <a:cs typeface="Times"/>
              </a:rPr>
              <a:t>oifiles</a:t>
            </a:r>
            <a:r>
              <a:rPr lang="en-US" sz="1800" dirty="0" smtClean="0">
                <a:cs typeface="Times"/>
              </a:rPr>
              <a:t>  for loading data</a:t>
            </a:r>
          </a:p>
          <a:p>
            <a:pPr lvl="1"/>
            <a:r>
              <a:rPr lang="en-US" sz="1800" dirty="0" smtClean="0">
                <a:cs typeface="Times"/>
              </a:rPr>
              <a:t>save settings             </a:t>
            </a:r>
            <a:r>
              <a:rPr lang="en-US" sz="1800" i="1" dirty="0" smtClean="0">
                <a:cs typeface="Times"/>
              </a:rPr>
              <a:t>File &gt; Save settings </a:t>
            </a:r>
            <a:r>
              <a:rPr lang="en-US" sz="1800" dirty="0" smtClean="0">
                <a:cs typeface="Times"/>
              </a:rPr>
              <a:t>or shortcut </a:t>
            </a:r>
            <a:endParaRPr lang="en-US" sz="1800" dirty="0">
              <a:cs typeface="Times"/>
            </a:endParaRPr>
          </a:p>
          <a:p>
            <a:pPr marL="0" indent="0">
              <a:buNone/>
            </a:pPr>
            <a:r>
              <a:rPr lang="fr-FR" sz="1600" dirty="0" smtClean="0"/>
              <a:t>	(</a:t>
            </a:r>
            <a:r>
              <a:rPr lang="fr-FR" sz="1600" dirty="0" err="1" smtClean="0"/>
              <a:t>you</a:t>
            </a:r>
            <a:r>
              <a:rPr lang="fr-FR" sz="1600" dirty="0" smtClean="0"/>
              <a:t> </a:t>
            </a:r>
            <a:r>
              <a:rPr lang="fr-FR" sz="1600" dirty="0" err="1" smtClean="0"/>
              <a:t>may</a:t>
            </a:r>
            <a:r>
              <a:rPr lang="fr-FR" sz="1600" dirty="0" smtClean="0"/>
              <a:t> </a:t>
            </a:r>
            <a:r>
              <a:rPr lang="fr-FR" sz="1600" dirty="0" err="1" smtClean="0"/>
              <a:t>name</a:t>
            </a:r>
            <a:r>
              <a:rPr lang="fr-FR" sz="1600" dirty="0" smtClean="0"/>
              <a:t> the setting </a:t>
            </a:r>
            <a:r>
              <a:rPr lang="fr-FR" sz="1600" dirty="0" err="1" smtClean="0"/>
              <a:t>with</a:t>
            </a:r>
            <a:r>
              <a:rPr lang="fr-FR" sz="1600" dirty="0" smtClean="0"/>
              <a:t> the </a:t>
            </a:r>
            <a:r>
              <a:rPr lang="fr-FR" sz="1600" dirty="0" err="1" smtClean="0"/>
              <a:t>name</a:t>
            </a:r>
            <a:r>
              <a:rPr lang="fr-FR" sz="1600" dirty="0" smtClean="0"/>
              <a:t> of </a:t>
            </a:r>
            <a:r>
              <a:rPr lang="fr-FR" sz="1600" dirty="0" err="1" smtClean="0"/>
              <a:t>exercise</a:t>
            </a:r>
            <a:r>
              <a:rPr lang="fr-FR" sz="1600" dirty="0" smtClean="0"/>
              <a:t>)</a:t>
            </a:r>
            <a:endParaRPr lang="fr-FR" sz="1800" b="1" dirty="0" smtClean="0"/>
          </a:p>
          <a:p>
            <a:r>
              <a:rPr lang="fr-FR" sz="1800" i="1" dirty="0" err="1" smtClean="0"/>
              <a:t>Personal</a:t>
            </a:r>
            <a:r>
              <a:rPr lang="fr-FR" sz="1800" i="1" dirty="0" smtClean="0"/>
              <a:t> notebook </a:t>
            </a:r>
            <a:r>
              <a:rPr lang="fr-FR" sz="1800" dirty="0" smtClean="0"/>
              <a:t>visible </a:t>
            </a:r>
            <a:r>
              <a:rPr lang="fr-FR" sz="1800" dirty="0" err="1" smtClean="0"/>
              <a:t>at</a:t>
            </a:r>
            <a:r>
              <a:rPr lang="fr-FR" sz="1800" dirty="0" smtClean="0"/>
              <a:t> </a:t>
            </a:r>
            <a:r>
              <a:rPr lang="fr-FR" sz="1800" dirty="0" err="1" smtClean="0"/>
              <a:t>any</a:t>
            </a:r>
            <a:r>
              <a:rPr lang="fr-FR" sz="1800" dirty="0" smtClean="0"/>
              <a:t> time </a:t>
            </a:r>
            <a:r>
              <a:rPr lang="fr-FR" sz="1800" dirty="0" err="1" smtClean="0"/>
              <a:t>from</a:t>
            </a:r>
            <a:r>
              <a:rPr lang="fr-FR" sz="1800" dirty="0" smtClean="0"/>
              <a:t>                      &amp; </a:t>
            </a:r>
            <a:r>
              <a:rPr lang="fr-FR" sz="1800" dirty="0" err="1" smtClean="0"/>
              <a:t>almost</a:t>
            </a:r>
            <a:r>
              <a:rPr lang="fr-FR" sz="1800" dirty="0" smtClean="0"/>
              <a:t> </a:t>
            </a:r>
            <a:r>
              <a:rPr lang="fr-FR" sz="1800" dirty="0" err="1" smtClean="0"/>
              <a:t>any</a:t>
            </a:r>
            <a:r>
              <a:rPr lang="fr-FR" sz="1800" dirty="0" smtClean="0"/>
              <a:t> Panel                     </a:t>
            </a:r>
          </a:p>
          <a:p>
            <a:pPr lvl="1"/>
            <a:r>
              <a:rPr lang="fr-FR" dirty="0" err="1" smtClean="0"/>
              <a:t>initially</a:t>
            </a:r>
            <a:r>
              <a:rPr lang="fr-FR" dirty="0" smtClean="0"/>
              <a:t> </a:t>
            </a:r>
            <a:r>
              <a:rPr lang="fr-FR" dirty="0" err="1" smtClean="0"/>
              <a:t>empty</a:t>
            </a:r>
            <a:endParaRPr lang="fr-FR" dirty="0"/>
          </a:p>
          <a:p>
            <a:pPr lvl="1"/>
            <a:r>
              <a:rPr lang="fr-FR" dirty="0" err="1" smtClean="0"/>
              <a:t>saved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setting	</a:t>
            </a:r>
          </a:p>
          <a:p>
            <a:pPr marL="454025" lvl="1" indent="0">
              <a:buNone/>
            </a:pPr>
            <a:endParaRPr lang="fr-FR" dirty="0" smtClean="0"/>
          </a:p>
          <a:p>
            <a:r>
              <a:rPr lang="fr-FR" dirty="0" err="1" smtClean="0"/>
              <a:t>Possibility</a:t>
            </a:r>
            <a:r>
              <a:rPr lang="fr-FR" dirty="0" smtClean="0"/>
              <a:t> to </a:t>
            </a:r>
            <a:r>
              <a:rPr lang="fr-FR" dirty="0" err="1" smtClean="0"/>
              <a:t>remove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of the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fr-FR" dirty="0" err="1" smtClean="0"/>
              <a:t>except</a:t>
            </a:r>
            <a:r>
              <a:rPr lang="fr-FR" dirty="0" smtClean="0"/>
              <a:t> Files) if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M</a:t>
            </a:r>
            <a:r>
              <a:rPr lang="fr-FR" dirty="0" smtClean="0"/>
              <a:t>ultiple </a:t>
            </a:r>
            <a:r>
              <a:rPr lang="fr-FR" b="1" dirty="0" smtClean="0">
                <a:solidFill>
                  <a:srgbClr val="0000FF"/>
                </a:solidFill>
              </a:rPr>
              <a:t>?</a:t>
            </a:r>
            <a:r>
              <a:rPr lang="fr-FR" dirty="0" smtClean="0"/>
              <a:t> for help </a:t>
            </a:r>
          </a:p>
          <a:p>
            <a:pPr marL="454025" lvl="1" indent="0">
              <a:buNone/>
            </a:pPr>
            <a:r>
              <a:rPr lang="fr-FR" dirty="0" smtClean="0"/>
              <a:t>				        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 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Preliminaries</a:t>
            </a:r>
            <a:endParaRPr lang="en-GB" dirty="0"/>
          </a:p>
        </p:txBody>
      </p:sp>
      <p:grpSp>
        <p:nvGrpSpPr>
          <p:cNvPr id="26" name="Grouper 25"/>
          <p:cNvGrpSpPr/>
          <p:nvPr/>
        </p:nvGrpSpPr>
        <p:grpSpPr>
          <a:xfrm>
            <a:off x="6444208" y="2132856"/>
            <a:ext cx="1512168" cy="1224136"/>
            <a:chOff x="6444208" y="2852936"/>
            <a:chExt cx="1512168" cy="1224136"/>
          </a:xfrm>
        </p:grpSpPr>
        <p:pic>
          <p:nvPicPr>
            <p:cNvPr id="13" name="Image 12" descr="Screen Shot 2021-06-13 at 09.21.5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573016"/>
              <a:ext cx="1512168" cy="402320"/>
            </a:xfrm>
            <a:prstGeom prst="rect">
              <a:avLst/>
            </a:prstGeom>
          </p:spPr>
        </p:pic>
        <p:pic>
          <p:nvPicPr>
            <p:cNvPr id="12" name="Image 11" descr="Screen Shot 2021-06-13 at 09.21.5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2996952"/>
              <a:ext cx="1512168" cy="402320"/>
            </a:xfrm>
            <a:prstGeom prst="rect">
              <a:avLst/>
            </a:prstGeom>
          </p:spPr>
        </p:pic>
        <p:sp>
          <p:nvSpPr>
            <p:cNvPr id="7" name="Bouée 6"/>
            <p:cNvSpPr/>
            <p:nvPr/>
          </p:nvSpPr>
          <p:spPr>
            <a:xfrm>
              <a:off x="6444208" y="2852936"/>
              <a:ext cx="504056" cy="648072"/>
            </a:xfrm>
            <a:prstGeom prst="donut">
              <a:avLst>
                <a:gd name="adj" fmla="val 0"/>
              </a:avLst>
            </a:prstGeom>
            <a:ln w="28575" cmpd="sng">
              <a:solidFill>
                <a:srgbClr val="FF0000"/>
              </a:solidFill>
              <a:prstDash val="solid"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GB" sz="1800" b="1" dirty="0">
                <a:latin typeface="Times"/>
                <a:cs typeface="Times"/>
              </a:endParaRPr>
            </a:p>
          </p:txBody>
        </p:sp>
        <p:sp>
          <p:nvSpPr>
            <p:cNvPr id="8" name="Bouée 7"/>
            <p:cNvSpPr/>
            <p:nvPr/>
          </p:nvSpPr>
          <p:spPr>
            <a:xfrm>
              <a:off x="7380312" y="3429000"/>
              <a:ext cx="504056" cy="648072"/>
            </a:xfrm>
            <a:prstGeom prst="donut">
              <a:avLst>
                <a:gd name="adj" fmla="val 0"/>
              </a:avLst>
            </a:prstGeom>
            <a:ln w="28575" cmpd="sng">
              <a:solidFill>
                <a:srgbClr val="FF0000"/>
              </a:solidFill>
              <a:prstDash val="solid"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GB" sz="1800" b="1" dirty="0">
                <a:latin typeface="Times"/>
                <a:cs typeface="Times"/>
              </a:endParaRPr>
            </a:p>
          </p:txBody>
        </p:sp>
      </p:grpSp>
      <p:pic>
        <p:nvPicPr>
          <p:cNvPr id="19" name="Image 18" descr="Screen Shot 2021-06-13 at 09.31.0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645024"/>
            <a:ext cx="966329" cy="478284"/>
          </a:xfrm>
          <a:prstGeom prst="rect">
            <a:avLst/>
          </a:prstGeom>
        </p:spPr>
      </p:pic>
      <p:grpSp>
        <p:nvGrpSpPr>
          <p:cNvPr id="27" name="Grouper 26"/>
          <p:cNvGrpSpPr/>
          <p:nvPr/>
        </p:nvGrpSpPr>
        <p:grpSpPr>
          <a:xfrm>
            <a:off x="4932040" y="4869160"/>
            <a:ext cx="2278256" cy="1157802"/>
            <a:chOff x="4814024" y="5157192"/>
            <a:chExt cx="2278256" cy="1157802"/>
          </a:xfrm>
        </p:grpSpPr>
        <p:pic>
          <p:nvPicPr>
            <p:cNvPr id="23" name="Image 22" descr="Screen Shot 2021-06-13 at 17.14.09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4024" y="5157192"/>
              <a:ext cx="2278256" cy="1157802"/>
            </a:xfrm>
            <a:prstGeom prst="rect">
              <a:avLst/>
            </a:prstGeom>
          </p:spPr>
        </p:pic>
        <p:sp>
          <p:nvSpPr>
            <p:cNvPr id="24" name="Bouée 23"/>
            <p:cNvSpPr/>
            <p:nvPr/>
          </p:nvSpPr>
          <p:spPr>
            <a:xfrm>
              <a:off x="6326192" y="5229200"/>
              <a:ext cx="504056" cy="648072"/>
            </a:xfrm>
            <a:prstGeom prst="donut">
              <a:avLst>
                <a:gd name="adj" fmla="val 0"/>
              </a:avLst>
            </a:prstGeom>
            <a:ln w="28575" cmpd="sng">
              <a:solidFill>
                <a:srgbClr val="FF0000"/>
              </a:solidFill>
              <a:prstDash val="solid"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GB" sz="1800" b="1" dirty="0">
                <a:latin typeface="Times"/>
                <a:cs typeface="Time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25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Exercise 1- simple fit</a:t>
            </a:r>
            <a:br>
              <a:rPr lang="en-US" dirty="0" smtClean="0">
                <a:latin typeface="Times"/>
                <a:cs typeface="Times"/>
              </a:rPr>
            </a:br>
            <a:r>
              <a:rPr lang="en-US" sz="2400" dirty="0">
                <a:solidFill>
                  <a:srgbClr val="000000"/>
                </a:solidFill>
                <a:cs typeface="Times"/>
              </a:rPr>
              <a:t>1.1</a:t>
            </a:r>
            <a:r>
              <a:rPr lang="en-US" dirty="0" smtClean="0">
                <a:latin typeface="Times"/>
                <a:cs typeface="Times"/>
              </a:rPr>
              <a:t> 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980728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 smtClean="0">
                <a:cs typeface="Times"/>
              </a:rPr>
              <a:t>Load the file </a:t>
            </a:r>
            <a:r>
              <a:rPr lang="en-US" sz="1900" b="1" dirty="0">
                <a:cs typeface="Times"/>
              </a:rPr>
              <a:t>arcturus.1.79mu.oifits </a:t>
            </a:r>
            <a:endParaRPr lang="en-US" sz="1900" b="1" dirty="0" smtClean="0">
              <a:cs typeface="Times"/>
            </a:endParaRPr>
          </a:p>
          <a:p>
            <a:pPr marL="454025" lvl="1" indent="0">
              <a:buNone/>
            </a:pPr>
            <a:r>
              <a:rPr lang="en-US" sz="1900" dirty="0" smtClean="0">
                <a:solidFill>
                  <a:srgbClr val="FF0000"/>
                </a:solidFill>
                <a:cs typeface="Times"/>
              </a:rPr>
              <a:t>		What </a:t>
            </a:r>
            <a:r>
              <a:rPr lang="en-US" sz="1900" dirty="0">
                <a:solidFill>
                  <a:srgbClr val="FF0000"/>
                </a:solidFill>
                <a:cs typeface="Times"/>
              </a:rPr>
              <a:t>kind of data did you load ?</a:t>
            </a:r>
            <a:r>
              <a:rPr lang="en-US" sz="1900" dirty="0">
                <a:solidFill>
                  <a:srgbClr val="1E23BC"/>
                </a:solidFill>
                <a:cs typeface="Times"/>
              </a:rPr>
              <a:t> </a:t>
            </a:r>
            <a:endParaRPr lang="en-US" sz="1900" b="1" dirty="0" smtClean="0">
              <a:cs typeface="Times"/>
            </a:endParaRPr>
          </a:p>
          <a:p>
            <a:r>
              <a:rPr lang="en-US" sz="1900" dirty="0" smtClean="0">
                <a:cs typeface="Times"/>
              </a:rPr>
              <a:t>Explore the data </a:t>
            </a:r>
            <a:endParaRPr lang="en-US" sz="1900" dirty="0">
              <a:cs typeface="Times"/>
            </a:endParaRPr>
          </a:p>
          <a:p>
            <a:pPr lvl="1"/>
            <a:r>
              <a:rPr lang="en-US" sz="1900" dirty="0" smtClean="0">
                <a:cs typeface="Times"/>
              </a:rPr>
              <a:t>Settings Tree </a:t>
            </a:r>
            <a:r>
              <a:rPr lang="en-US" sz="1900" dirty="0" smtClean="0">
                <a:cs typeface="Times"/>
                <a:sym typeface="Wingdings"/>
              </a:rPr>
              <a:t></a:t>
            </a:r>
            <a:r>
              <a:rPr lang="en-US" sz="1900" i="1" dirty="0" smtClean="0">
                <a:cs typeface="Times"/>
              </a:rPr>
              <a:t>Files</a:t>
            </a:r>
          </a:p>
          <a:p>
            <a:pPr marL="919163" lvl="2" indent="0">
              <a:buNone/>
            </a:pPr>
            <a:r>
              <a:rPr lang="en-US" sz="1900" dirty="0" smtClean="0">
                <a:cs typeface="Times"/>
              </a:rPr>
              <a:t>in </a:t>
            </a:r>
            <a:r>
              <a:rPr lang="en-US" sz="1900" i="1" dirty="0" smtClean="0">
                <a:cs typeface="Times"/>
              </a:rPr>
              <a:t>Files Panel</a:t>
            </a:r>
            <a:r>
              <a:rPr lang="en-US" sz="1900" dirty="0" smtClean="0">
                <a:cs typeface="Times"/>
              </a:rPr>
              <a:t>,  </a:t>
            </a:r>
            <a:r>
              <a:rPr lang="en-US" sz="1900" i="1" dirty="0" smtClean="0">
                <a:cs typeface="Times"/>
              </a:rPr>
              <a:t>Plot VIS2DATA..., UV coverage,…</a:t>
            </a:r>
          </a:p>
          <a:p>
            <a:pPr marL="454025" lvl="1" indent="0">
              <a:buNone/>
            </a:pPr>
            <a:r>
              <a:rPr lang="en-US" sz="1900" dirty="0" smtClean="0">
                <a:solidFill>
                  <a:srgbClr val="FF0000"/>
                </a:solidFill>
                <a:cs typeface="Times"/>
              </a:rPr>
              <a:t>		What clue do you get from the OI_T3 data ?</a:t>
            </a:r>
            <a:r>
              <a:rPr lang="en-US" sz="1900" dirty="0">
                <a:solidFill>
                  <a:srgbClr val="FF0000"/>
                </a:solidFill>
                <a:cs typeface="Times"/>
              </a:rPr>
              <a:t>	</a:t>
            </a:r>
            <a:r>
              <a:rPr lang="en-US" sz="1900" dirty="0" smtClean="0">
                <a:solidFill>
                  <a:srgbClr val="FF0000"/>
                </a:solidFill>
                <a:cs typeface="Times"/>
              </a:rPr>
              <a:t>	</a:t>
            </a:r>
            <a:r>
              <a:rPr lang="en-US" sz="1900" dirty="0" smtClean="0">
                <a:solidFill>
                  <a:srgbClr val="1E23BC"/>
                </a:solidFill>
                <a:cs typeface="Times"/>
              </a:rPr>
              <a:t> </a:t>
            </a:r>
          </a:p>
          <a:p>
            <a:r>
              <a:rPr lang="en-US" sz="1900" dirty="0" smtClean="0">
                <a:cs typeface="Times"/>
              </a:rPr>
              <a:t>Build a model</a:t>
            </a:r>
          </a:p>
          <a:p>
            <a:pPr lvl="1"/>
            <a:r>
              <a:rPr lang="en-US" sz="1900" dirty="0">
                <a:cs typeface="Times"/>
              </a:rPr>
              <a:t>Settings Tree </a:t>
            </a:r>
            <a:r>
              <a:rPr lang="en-US" sz="1900" dirty="0" smtClean="0">
                <a:cs typeface="Times"/>
                <a:sym typeface="Wingdings"/>
              </a:rPr>
              <a:t></a:t>
            </a:r>
            <a:r>
              <a:rPr lang="en-US" sz="1900" i="1" dirty="0" smtClean="0">
                <a:cs typeface="Times"/>
              </a:rPr>
              <a:t>Targets</a:t>
            </a:r>
            <a:endParaRPr lang="en-US" sz="1900" i="1" dirty="0">
              <a:cs typeface="Times"/>
            </a:endParaRPr>
          </a:p>
          <a:p>
            <a:pPr lvl="1"/>
            <a:r>
              <a:rPr lang="en-US" sz="1900" i="1" dirty="0" smtClean="0">
                <a:cs typeface="Times"/>
              </a:rPr>
              <a:t>Add new target </a:t>
            </a:r>
          </a:p>
          <a:p>
            <a:pPr lvl="1"/>
            <a:r>
              <a:rPr lang="en-US" sz="1900" dirty="0" smtClean="0">
                <a:cs typeface="Times"/>
              </a:rPr>
              <a:t>In Target Panel :</a:t>
            </a:r>
          </a:p>
          <a:p>
            <a:pPr lvl="2"/>
            <a:r>
              <a:rPr lang="en-US" sz="1800" i="1" dirty="0" smtClean="0">
                <a:cs typeface="Times"/>
              </a:rPr>
              <a:t>/Fitter setup</a:t>
            </a:r>
            <a:r>
              <a:rPr lang="en-US" sz="1800" dirty="0" smtClean="0">
                <a:cs typeface="Times"/>
              </a:rPr>
              <a:t>: </a:t>
            </a:r>
            <a:r>
              <a:rPr lang="en-US" sz="1800" i="1" dirty="0" smtClean="0">
                <a:cs typeface="Times"/>
              </a:rPr>
              <a:t>Normalize total flux </a:t>
            </a:r>
            <a:r>
              <a:rPr lang="en-US" sz="1800" dirty="0" smtClean="0">
                <a:cs typeface="Times"/>
              </a:rPr>
              <a:t>ON, </a:t>
            </a:r>
            <a:r>
              <a:rPr lang="en-US" sz="1800" dirty="0">
                <a:cs typeface="Times"/>
              </a:rPr>
              <a:t>select the data to fit  (for ex. VIS2</a:t>
            </a:r>
            <a:r>
              <a:rPr lang="en-US" sz="1800" dirty="0" smtClean="0">
                <a:cs typeface="Times"/>
              </a:rPr>
              <a:t>)</a:t>
            </a:r>
            <a:endParaRPr lang="en-US" sz="1800" dirty="0">
              <a:cs typeface="Times"/>
            </a:endParaRPr>
          </a:p>
          <a:p>
            <a:pPr lvl="2"/>
            <a:r>
              <a:rPr lang="en-US" sz="1800" i="1" dirty="0" smtClean="0">
                <a:cs typeface="Times"/>
              </a:rPr>
              <a:t>/Model List</a:t>
            </a:r>
            <a:r>
              <a:rPr lang="en-US" sz="1800" dirty="0" smtClean="0">
                <a:cs typeface="Times"/>
              </a:rPr>
              <a:t>: add a model function (for ex. disk)</a:t>
            </a:r>
          </a:p>
          <a:p>
            <a:pPr lvl="1"/>
            <a:r>
              <a:rPr lang="en-US" sz="1900" dirty="0" smtClean="0">
                <a:cs typeface="Times"/>
              </a:rPr>
              <a:t>Initialize the parameters  (for ex. diameter = 0, 10, 20 mas ..)</a:t>
            </a:r>
          </a:p>
          <a:p>
            <a:pPr marL="454025" lvl="1" indent="0">
              <a:buNone/>
            </a:pPr>
            <a:endParaRPr lang="en-US" sz="1900" dirty="0" smtClean="0">
              <a:solidFill>
                <a:srgbClr val="1E23BC"/>
              </a:solidFill>
              <a:cs typeface="Times"/>
            </a:endParaRPr>
          </a:p>
          <a:p>
            <a:r>
              <a:rPr lang="en-US" sz="1900" i="1" dirty="0" smtClean="0">
                <a:cs typeface="Times"/>
              </a:rPr>
              <a:t>Run fit  </a:t>
            </a:r>
            <a:r>
              <a:rPr lang="en-US" sz="1700" dirty="0" smtClean="0">
                <a:cs typeface="Times"/>
              </a:rPr>
              <a:t>(bottom of the Settings tree)</a:t>
            </a:r>
          </a:p>
          <a:p>
            <a:pPr marL="0" indent="0">
              <a:buNone/>
            </a:pPr>
            <a:endParaRPr lang="en-US" sz="1700" dirty="0" smtClean="0"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4454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Exercise 1- simple fit</a:t>
            </a:r>
            <a:br>
              <a:rPr lang="en-US" dirty="0" smtClean="0">
                <a:latin typeface="Times"/>
                <a:cs typeface="Times"/>
              </a:rPr>
            </a:br>
            <a:r>
              <a:rPr lang="en-US" sz="2400" dirty="0">
                <a:solidFill>
                  <a:srgbClr val="000000"/>
                </a:solidFill>
                <a:cs typeface="Times"/>
              </a:rPr>
              <a:t>1.1</a:t>
            </a:r>
            <a:r>
              <a:rPr lang="en-US" dirty="0" smtClean="0">
                <a:latin typeface="Times"/>
                <a:cs typeface="Times"/>
              </a:rPr>
              <a:t> 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764704"/>
            <a:ext cx="583264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4025" lvl="1" indent="0">
              <a:buNone/>
            </a:pPr>
            <a:endParaRPr lang="en-US" sz="1900" dirty="0" smtClean="0">
              <a:solidFill>
                <a:srgbClr val="1E23BC"/>
              </a:solidFill>
              <a:cs typeface="Times"/>
            </a:endParaRPr>
          </a:p>
          <a:p>
            <a:r>
              <a:rPr lang="en-US" sz="2100" dirty="0" smtClean="0">
                <a:cs typeface="Times"/>
              </a:rPr>
              <a:t>Visualize the result of the fit:</a:t>
            </a:r>
          </a:p>
          <a:p>
            <a:pPr lvl="1"/>
            <a:r>
              <a:rPr lang="en-US" sz="2100" dirty="0">
                <a:cs typeface="Times"/>
              </a:rPr>
              <a:t>Settings Tree </a:t>
            </a:r>
            <a:r>
              <a:rPr lang="en-US" sz="2100" dirty="0" smtClean="0">
                <a:cs typeface="Times"/>
                <a:sym typeface="Wingdings"/>
              </a:rPr>
              <a:t></a:t>
            </a:r>
            <a:r>
              <a:rPr lang="en-US" sz="2100" i="1" dirty="0" smtClean="0">
                <a:cs typeface="Times"/>
              </a:rPr>
              <a:t>Results  (</a:t>
            </a:r>
            <a:r>
              <a:rPr lang="en-US" sz="2100" dirty="0" smtClean="0">
                <a:cs typeface="Times"/>
              </a:rPr>
              <a:t>and personal notebook</a:t>
            </a:r>
            <a:r>
              <a:rPr lang="en-US" sz="2100" i="1" dirty="0" smtClean="0">
                <a:cs typeface="Times"/>
              </a:rPr>
              <a:t>)</a:t>
            </a:r>
          </a:p>
          <a:p>
            <a:pPr marL="919163" lvl="2" indent="0">
              <a:buNone/>
            </a:pPr>
            <a:r>
              <a:rPr lang="en-US" sz="2100" dirty="0">
                <a:solidFill>
                  <a:srgbClr val="FC0914"/>
                </a:solidFill>
                <a:cs typeface="Times"/>
              </a:rPr>
              <a:t>W</a:t>
            </a:r>
            <a:r>
              <a:rPr lang="en-US" sz="2100" dirty="0" smtClean="0">
                <a:solidFill>
                  <a:srgbClr val="FC0914"/>
                </a:solidFill>
                <a:cs typeface="Times"/>
              </a:rPr>
              <a:t>hat </a:t>
            </a:r>
            <a:r>
              <a:rPr lang="en-US" sz="2100" dirty="0">
                <a:solidFill>
                  <a:srgbClr val="FC0914"/>
                </a:solidFill>
                <a:cs typeface="Times"/>
              </a:rPr>
              <a:t>d</a:t>
            </a:r>
            <a:r>
              <a:rPr lang="en-US" sz="2100" dirty="0" smtClean="0">
                <a:solidFill>
                  <a:srgbClr val="FC0914"/>
                </a:solidFill>
                <a:cs typeface="Times"/>
              </a:rPr>
              <a:t>o you can deduce from Chi2 value?</a:t>
            </a:r>
          </a:p>
          <a:p>
            <a:pPr marL="919163" lvl="2" indent="0">
              <a:buNone/>
            </a:pPr>
            <a:endParaRPr lang="en-US" sz="2100" dirty="0">
              <a:solidFill>
                <a:srgbClr val="FC0914"/>
              </a:solidFill>
              <a:cs typeface="Times"/>
            </a:endParaRPr>
          </a:p>
          <a:p>
            <a:pPr lvl="1"/>
            <a:r>
              <a:rPr lang="en-US" sz="2100" dirty="0" smtClean="0">
                <a:cs typeface="Times"/>
              </a:rPr>
              <a:t>with plots from </a:t>
            </a:r>
            <a:r>
              <a:rPr lang="en-US" sz="2100" i="1" dirty="0" smtClean="0">
                <a:cs typeface="Times"/>
              </a:rPr>
              <a:t>Plot model Panel</a:t>
            </a:r>
            <a:r>
              <a:rPr lang="en-US" sz="2100" dirty="0" smtClean="0">
                <a:cs typeface="Times"/>
              </a:rPr>
              <a:t> : Plot Radial (ex: VIS2, </a:t>
            </a:r>
          </a:p>
          <a:p>
            <a:pPr marL="454025" lvl="1" indent="0">
              <a:buNone/>
            </a:pPr>
            <a:r>
              <a:rPr lang="en-US" sz="2100" dirty="0">
                <a:cs typeface="Times"/>
              </a:rPr>
              <a:t> </a:t>
            </a:r>
            <a:r>
              <a:rPr lang="en-US" sz="2100" dirty="0" smtClean="0">
                <a:cs typeface="Times"/>
              </a:rPr>
              <a:t>     try "</a:t>
            </a:r>
            <a:r>
              <a:rPr lang="en-US" sz="2100" dirty="0">
                <a:cs typeface="Times"/>
              </a:rPr>
              <a:t>R</a:t>
            </a:r>
            <a:r>
              <a:rPr lang="en-US" sz="2100" dirty="0" smtClean="0">
                <a:cs typeface="Times"/>
              </a:rPr>
              <a:t>esiduals", "</a:t>
            </a:r>
            <a:r>
              <a:rPr lang="en-US" sz="2100" dirty="0" err="1" smtClean="0">
                <a:cs typeface="Times"/>
              </a:rPr>
              <a:t>overplot</a:t>
            </a:r>
            <a:r>
              <a:rPr lang="en-US" sz="2100" dirty="0" smtClean="0">
                <a:cs typeface="Times"/>
              </a:rPr>
              <a:t> model")</a:t>
            </a:r>
            <a:r>
              <a:rPr lang="en-US" sz="2100" i="1" dirty="0" smtClean="0">
                <a:cs typeface="Times"/>
              </a:rPr>
              <a:t>  </a:t>
            </a:r>
          </a:p>
          <a:p>
            <a:pPr lvl="1"/>
            <a:endParaRPr lang="en-US" sz="2100" i="1" dirty="0" smtClean="0">
              <a:cs typeface="Times"/>
            </a:endParaRPr>
          </a:p>
          <a:p>
            <a:pPr lvl="1"/>
            <a:r>
              <a:rPr lang="en-US" sz="2100" dirty="0" smtClean="0">
                <a:cs typeface="Times"/>
              </a:rPr>
              <a:t>To Notice: plotting the fitted data or the array is also possible from </a:t>
            </a:r>
            <a:r>
              <a:rPr lang="en-US" sz="2100" i="1" dirty="0" smtClean="0">
                <a:cs typeface="Times"/>
              </a:rPr>
              <a:t>Result panel</a:t>
            </a:r>
          </a:p>
          <a:p>
            <a:pPr lvl="1"/>
            <a:endParaRPr lang="en-US" sz="2100" i="1" dirty="0">
              <a:cs typeface="Times"/>
            </a:endParaRPr>
          </a:p>
          <a:p>
            <a:pPr lvl="1"/>
            <a:endParaRPr lang="en-US" sz="2100" i="1" dirty="0" smtClean="0">
              <a:cs typeface="Times"/>
            </a:endParaRPr>
          </a:p>
          <a:p>
            <a:pPr marL="454025" lvl="1" indent="0">
              <a:buNone/>
            </a:pPr>
            <a:endParaRPr lang="en-US" sz="2100" i="1" dirty="0" smtClean="0">
              <a:cs typeface="Times"/>
            </a:endParaRPr>
          </a:p>
          <a:p>
            <a:pPr marL="454025" lvl="1" indent="0">
              <a:buNone/>
            </a:pPr>
            <a:endParaRPr lang="en-US" sz="2100" i="1" dirty="0" smtClean="0">
              <a:cs typeface="Times"/>
            </a:endParaRPr>
          </a:p>
          <a:p>
            <a:pPr lvl="2"/>
            <a:r>
              <a:rPr lang="en-US" sz="2100" dirty="0">
                <a:cs typeface="Times"/>
              </a:rPr>
              <a:t>if VIS2 plotted, residuals are also </a:t>
            </a:r>
            <a:r>
              <a:rPr lang="en-US" sz="2100" dirty="0" smtClean="0">
                <a:cs typeface="Times"/>
              </a:rPr>
              <a:t>automatically plotted </a:t>
            </a:r>
            <a:r>
              <a:rPr lang="en-US" sz="2100" dirty="0">
                <a:cs typeface="Times"/>
              </a:rPr>
              <a:t>(other plot to </a:t>
            </a:r>
            <a:r>
              <a:rPr lang="en-US" sz="2100" dirty="0" smtClean="0">
                <a:cs typeface="Times"/>
              </a:rPr>
              <a:t>open from Settings tree/Results/Fit Results  </a:t>
            </a:r>
            <a:endParaRPr lang="en-US" sz="2100" dirty="0">
              <a:cs typeface="Times"/>
            </a:endParaRPr>
          </a:p>
          <a:p>
            <a:pPr lvl="2"/>
            <a:r>
              <a:rPr lang="en-US" sz="2100" dirty="0" smtClean="0">
                <a:cs typeface="Times"/>
              </a:rPr>
              <a:t>possibility to zoom (draw with the mouse the zone to be zoomed. (Reset zoom button on right top corner)</a:t>
            </a:r>
          </a:p>
          <a:p>
            <a:pPr marL="1825625" lvl="4" indent="0">
              <a:buNone/>
            </a:pPr>
            <a:endParaRPr lang="en-US" sz="2100" dirty="0" smtClean="0">
              <a:cs typeface="Times"/>
            </a:endParaRPr>
          </a:p>
          <a:p>
            <a:r>
              <a:rPr lang="en-US" sz="2100" dirty="0" smtClean="0">
                <a:cs typeface="Times"/>
              </a:rPr>
              <a:t>Try a fit after removing the setting “Normalize total flux”: </a:t>
            </a:r>
          </a:p>
          <a:p>
            <a:pPr marL="454025" lvl="1" indent="0">
              <a:buNone/>
            </a:pPr>
            <a:r>
              <a:rPr lang="en-US" sz="2100" dirty="0" smtClean="0">
                <a:solidFill>
                  <a:srgbClr val="FF0000"/>
                </a:solidFill>
                <a:cs typeface="Times"/>
              </a:rPr>
              <a:t>	Explain the value of the </a:t>
            </a:r>
            <a:r>
              <a:rPr lang="en-US" sz="2100" dirty="0" err="1" smtClean="0">
                <a:solidFill>
                  <a:srgbClr val="FF0000"/>
                </a:solidFill>
                <a:cs typeface="Times"/>
              </a:rPr>
              <a:t>flux_weight</a:t>
            </a:r>
            <a:r>
              <a:rPr lang="en-US" sz="2100" dirty="0" smtClean="0">
                <a:solidFill>
                  <a:srgbClr val="FF0000"/>
                </a:solidFill>
                <a:cs typeface="Times"/>
              </a:rPr>
              <a:t> parameter and of Chi2</a:t>
            </a:r>
          </a:p>
        </p:txBody>
      </p:sp>
      <p:sp>
        <p:nvSpPr>
          <p:cNvPr id="2" name="Rectangle 1"/>
          <p:cNvSpPr/>
          <p:nvPr/>
        </p:nvSpPr>
        <p:spPr>
          <a:xfrm>
            <a:off x="3923928" y="5805264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3" name="Image 2" descr="Screen Shot 2021-06-13 at 11.12.5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96952"/>
            <a:ext cx="4536504" cy="727069"/>
          </a:xfrm>
          <a:prstGeom prst="rect">
            <a:avLst/>
          </a:prstGeom>
        </p:spPr>
      </p:pic>
      <p:pic>
        <p:nvPicPr>
          <p:cNvPr id="6" name="Image 5" descr="Screen Shot 2021-06-13 at 15.48.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728" y="3068960"/>
            <a:ext cx="3336776" cy="183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46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en-US" dirty="0" smtClean="0"/>
              <a:t>Exercise 1- simple fit</a:t>
            </a:r>
            <a:br>
              <a:rPr lang="en-US" dirty="0" smtClean="0"/>
            </a:br>
            <a:r>
              <a:rPr lang="en-US" sz="2400" dirty="0" smtClean="0"/>
              <a:t>1.2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764704"/>
            <a:ext cx="83058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sz="3300" dirty="0" smtClean="0"/>
              <a:t>Open </a:t>
            </a:r>
            <a:r>
              <a:rPr lang="en-US" sz="3300" dirty="0"/>
              <a:t>a </a:t>
            </a:r>
            <a:r>
              <a:rPr lang="en-US" sz="3300" i="1" dirty="0"/>
              <a:t>New </a:t>
            </a:r>
            <a:r>
              <a:rPr lang="en-US" sz="3300" i="1" dirty="0" smtClean="0"/>
              <a:t>setting </a:t>
            </a:r>
            <a:r>
              <a:rPr lang="en-US" sz="3300" dirty="0" smtClean="0"/>
              <a:t>and load the file </a:t>
            </a:r>
            <a:r>
              <a:rPr lang="en-US" altLang="ja-JP" sz="3300" dirty="0" smtClean="0"/>
              <a:t> </a:t>
            </a:r>
            <a:r>
              <a:rPr lang="en-US" sz="3300" b="1" dirty="0" smtClean="0"/>
              <a:t>arcturus.1.52mu.oifits</a:t>
            </a:r>
          </a:p>
          <a:p>
            <a:pPr marL="0" indent="0">
              <a:buNone/>
            </a:pPr>
            <a:endParaRPr lang="en-US" sz="3300" b="1" dirty="0" smtClean="0"/>
          </a:p>
          <a:p>
            <a:r>
              <a:rPr lang="en-US" sz="3300" dirty="0" smtClean="0"/>
              <a:t>Process as Exercise 1.1  </a:t>
            </a:r>
          </a:p>
          <a:p>
            <a:pPr marL="454025" lvl="1" indent="0">
              <a:buNone/>
            </a:pPr>
            <a:r>
              <a:rPr lang="en-US" sz="3300" dirty="0" smtClean="0"/>
              <a:t>ex: same </a:t>
            </a:r>
            <a:r>
              <a:rPr lang="en-US" sz="3300" dirty="0"/>
              <a:t>model </a:t>
            </a:r>
            <a:r>
              <a:rPr lang="en-US" sz="3300" dirty="0" smtClean="0"/>
              <a:t>function </a:t>
            </a:r>
            <a:r>
              <a:rPr lang="en-US" sz="3300" i="1" dirty="0" smtClean="0"/>
              <a:t>disk</a:t>
            </a:r>
          </a:p>
          <a:p>
            <a:pPr marL="0" indent="0">
              <a:buNone/>
            </a:pPr>
            <a:endParaRPr lang="en-US" sz="3300" b="1" dirty="0" smtClean="0"/>
          </a:p>
          <a:p>
            <a:r>
              <a:rPr lang="en-US" sz="3300" i="1" dirty="0" smtClean="0"/>
              <a:t>Run fit </a:t>
            </a:r>
            <a:r>
              <a:rPr lang="en-US" sz="3300" dirty="0" smtClean="0"/>
              <a:t>from various initial values of the diameter (</a:t>
            </a:r>
            <a:r>
              <a:rPr lang="en-US" sz="3300" i="1" dirty="0" smtClean="0"/>
              <a:t>value</a:t>
            </a:r>
            <a:r>
              <a:rPr lang="en-US" sz="3300" dirty="0" smtClean="0"/>
              <a:t> = 0 mas, 20 mas, 25 mas)</a:t>
            </a:r>
          </a:p>
          <a:p>
            <a:pPr marL="454025" lvl="1" indent="0">
              <a:buFont typeface="Times" charset="0"/>
              <a:buNone/>
            </a:pPr>
            <a:r>
              <a:rPr lang="en-US" sz="3300" dirty="0" smtClean="0">
                <a:solidFill>
                  <a:srgbClr val="FF0C12"/>
                </a:solidFill>
              </a:rPr>
              <a:t>How are the results of these fits ?</a:t>
            </a:r>
          </a:p>
          <a:p>
            <a:pPr>
              <a:lnSpc>
                <a:spcPct val="90000"/>
              </a:lnSpc>
              <a:buNone/>
            </a:pPr>
            <a:r>
              <a:rPr lang="en-US" sz="3300" dirty="0" smtClean="0">
                <a:solidFill>
                  <a:srgbClr val="1E23BC"/>
                </a:solidFill>
              </a:rPr>
              <a:t> </a:t>
            </a:r>
            <a:endParaRPr lang="en-US" sz="3300" dirty="0" smtClean="0">
              <a:solidFill>
                <a:srgbClr val="FF0C12"/>
              </a:solidFill>
            </a:endParaRPr>
          </a:p>
          <a:p>
            <a:pPr marL="284163" lvl="1" indent="-284163">
              <a:buFont typeface="Times" charset="0"/>
              <a:buChar char="•"/>
            </a:pPr>
            <a:r>
              <a:rPr lang="en-US" sz="3300" dirty="0" smtClean="0"/>
              <a:t>Explore  the  “Chi2 space” for </a:t>
            </a:r>
            <a:r>
              <a:rPr lang="en-US" sz="3300" dirty="0" err="1" smtClean="0"/>
              <a:t>analyzis</a:t>
            </a:r>
            <a:r>
              <a:rPr lang="en-US" sz="3300" dirty="0"/>
              <a:t>:</a:t>
            </a:r>
            <a:endParaRPr lang="en-US" sz="3300" dirty="0" smtClean="0"/>
          </a:p>
          <a:p>
            <a:pPr marL="0" lvl="1" indent="0">
              <a:buNone/>
            </a:pPr>
            <a:endParaRPr lang="en-US" sz="3300" dirty="0" smtClean="0"/>
          </a:p>
          <a:p>
            <a:pPr marL="0" lvl="1" indent="0">
              <a:buNone/>
            </a:pPr>
            <a:r>
              <a:rPr lang="en-US" sz="2900" b="1" dirty="0"/>
              <a:t>Plot Chi2 1D </a:t>
            </a:r>
            <a:r>
              <a:rPr lang="en-US" sz="2900" dirty="0"/>
              <a:t>with Parameter[diameter1) (</a:t>
            </a:r>
            <a:r>
              <a:rPr lang="en-US" sz="2900" i="1" dirty="0"/>
              <a:t>log</a:t>
            </a:r>
            <a:r>
              <a:rPr lang="en-US" sz="2900" dirty="0"/>
              <a:t> &amp; </a:t>
            </a:r>
            <a:r>
              <a:rPr lang="en-US" sz="2900" i="1" dirty="0"/>
              <a:t>reduced</a:t>
            </a:r>
            <a:r>
              <a:rPr lang="en-US" sz="2900" dirty="0"/>
              <a:t> selected) </a:t>
            </a:r>
            <a:r>
              <a:rPr lang="en-US" sz="2900" dirty="0" smtClean="0"/>
              <a:t>(min= 0, max= 30, #samples=100)</a:t>
            </a:r>
          </a:p>
          <a:p>
            <a:pPr marL="0" lvl="1" indent="0">
              <a:buNone/>
            </a:pPr>
            <a:endParaRPr lang="en-US" sz="2900" dirty="0" smtClean="0"/>
          </a:p>
          <a:p>
            <a:pPr marL="0" lvl="1" indent="0">
              <a:buNone/>
            </a:pPr>
            <a:r>
              <a:rPr lang="en-US" sz="3300" dirty="0" smtClean="0"/>
              <a:t>        </a:t>
            </a:r>
            <a:r>
              <a:rPr lang="en-US" sz="3300" dirty="0" smtClean="0">
                <a:solidFill>
                  <a:srgbClr val="FF0000"/>
                </a:solidFill>
              </a:rPr>
              <a:t>What do you observe ?</a:t>
            </a:r>
          </a:p>
          <a:p>
            <a:pPr marL="0" lvl="1" indent="0">
              <a:buNone/>
            </a:pPr>
            <a:r>
              <a:rPr lang="en-US" sz="3300" dirty="0">
                <a:solidFill>
                  <a:srgbClr val="1E23BC"/>
                </a:solidFill>
                <a:sym typeface="Wingdings"/>
              </a:rPr>
              <a:t>	</a:t>
            </a:r>
            <a:endParaRPr lang="en-US" sz="3300" dirty="0" smtClean="0"/>
          </a:p>
          <a:p>
            <a:pPr marL="396875" lvl="2" indent="0"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 Why </a:t>
            </a:r>
            <a:r>
              <a:rPr lang="en-US" sz="3300" dirty="0">
                <a:solidFill>
                  <a:srgbClr val="FF0000"/>
                </a:solidFill>
              </a:rPr>
              <a:t>the final Chi2 is not so </a:t>
            </a:r>
            <a:r>
              <a:rPr lang="en-US" sz="3300" dirty="0" smtClean="0">
                <a:solidFill>
                  <a:srgbClr val="FF0000"/>
                </a:solidFill>
              </a:rPr>
              <a:t>good when fitting from the global minimum ? </a:t>
            </a:r>
          </a:p>
          <a:p>
            <a:pPr marL="396875" lvl="2" indent="0">
              <a:buNone/>
            </a:pPr>
            <a:endParaRPr lang="en-US" sz="3300" dirty="0" smtClean="0"/>
          </a:p>
          <a:p>
            <a:pPr marL="284163" lvl="1" indent="-284163">
              <a:buFont typeface="Times" charset="0"/>
              <a:buChar char="•"/>
            </a:pPr>
            <a:r>
              <a:rPr lang="en-US" sz="3300" dirty="0" smtClean="0"/>
              <a:t>Try another model: a center to limb-darkening model, for ex. </a:t>
            </a:r>
            <a:r>
              <a:rPr lang="en-US" sz="3300" i="1" dirty="0" err="1" smtClean="0"/>
              <a:t>limb_power</a:t>
            </a:r>
            <a:r>
              <a:rPr lang="en-US" sz="3300" i="1" dirty="0" smtClean="0"/>
              <a:t> </a:t>
            </a:r>
            <a:r>
              <a:rPr lang="en-US" sz="3300" dirty="0" smtClean="0">
                <a:solidFill>
                  <a:srgbClr val="FF0000"/>
                </a:solidFill>
              </a:rPr>
              <a:t>	</a:t>
            </a:r>
          </a:p>
          <a:p>
            <a:pPr marL="0" lvl="1" indent="0" algn="just">
              <a:lnSpc>
                <a:spcPts val="1600"/>
              </a:lnSpc>
              <a:buNone/>
            </a:pPr>
            <a:endParaRPr lang="en-US" sz="33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5517232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98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2 - Fit </a:t>
            </a:r>
            <a:r>
              <a:rPr lang="fr-FR" dirty="0" err="1"/>
              <a:t>with</a:t>
            </a:r>
            <a:r>
              <a:rPr lang="fr-FR" dirty="0"/>
              <a:t> sharing of </a:t>
            </a:r>
            <a:r>
              <a:rPr lang="fr-FR" dirty="0" err="1"/>
              <a:t>parameter</a:t>
            </a:r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Aim</a:t>
            </a:r>
            <a:r>
              <a:rPr lang="en-US" sz="1800" dirty="0" smtClean="0"/>
              <a:t> : on </a:t>
            </a:r>
            <a:r>
              <a:rPr lang="en-US" sz="1800" b="1" dirty="0" smtClean="0"/>
              <a:t>2</a:t>
            </a:r>
            <a:r>
              <a:rPr lang="en-US" sz="1800" dirty="0" smtClean="0"/>
              <a:t> data sets, one  by wavelength, fit a model  of center-to-limb darkening (e.g. power law) considering that:</a:t>
            </a:r>
          </a:p>
          <a:p>
            <a:endParaRPr lang="en-US" sz="1800" dirty="0" smtClean="0"/>
          </a:p>
          <a:p>
            <a:pPr lvl="1"/>
            <a:r>
              <a:rPr lang="en-US" sz="1800" dirty="0" smtClean="0"/>
              <a:t>the diameter of the photosphere (therefore common to both groups) is achromatic </a:t>
            </a:r>
          </a:p>
          <a:p>
            <a:pPr lvl="1"/>
            <a:r>
              <a:rPr lang="en-US" sz="1800" dirty="0" smtClean="0"/>
              <a:t>the center-to-limb darkening co</a:t>
            </a:r>
            <a:r>
              <a:rPr lang="en-US" altLang="ja-JP" sz="1800" dirty="0" smtClean="0"/>
              <a:t>efficient is chromatic</a:t>
            </a:r>
          </a:p>
          <a:p>
            <a:pPr lvl="1"/>
            <a:endParaRPr lang="en-US" altLang="ja-JP" sz="1800" dirty="0" smtClean="0"/>
          </a:p>
          <a:p>
            <a:pPr>
              <a:buFontTx/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			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2 - Fit </a:t>
            </a:r>
            <a:r>
              <a:rPr lang="fr-FR" dirty="0" err="1"/>
              <a:t>with</a:t>
            </a:r>
            <a:r>
              <a:rPr lang="fr-FR" dirty="0"/>
              <a:t> sharing of </a:t>
            </a:r>
            <a:r>
              <a:rPr lang="fr-FR" dirty="0" err="1"/>
              <a:t>parameter</a:t>
            </a:r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1119336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Open a New setting and load the files </a:t>
            </a:r>
            <a:r>
              <a:rPr lang="en-US" sz="1600" b="1" dirty="0" smtClean="0"/>
              <a:t>arcturus.1.52mu.oifits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and</a:t>
            </a:r>
            <a:r>
              <a:rPr lang="en-US" sz="1600" dirty="0" smtClean="0"/>
              <a:t> </a:t>
            </a:r>
            <a:r>
              <a:rPr lang="en-US" sz="1600" b="1" dirty="0" smtClean="0"/>
              <a:t>arcturus.1.79mu.oifits</a:t>
            </a:r>
          </a:p>
          <a:p>
            <a:pPr lvl="1"/>
            <a:r>
              <a:rPr lang="en-US" sz="1600" i="1" dirty="0" smtClean="0"/>
              <a:t>Add new target </a:t>
            </a:r>
            <a:r>
              <a:rPr lang="en-US" sz="1600" dirty="0" smtClean="0"/>
              <a:t>for file </a:t>
            </a:r>
            <a:r>
              <a:rPr lang="en-US" sz="1600" dirty="0"/>
              <a:t>arcturus.1.52mu.oifits </a:t>
            </a:r>
            <a:r>
              <a:rPr lang="en-US" sz="1600" dirty="0" smtClean="0"/>
              <a:t>and select </a:t>
            </a:r>
            <a:r>
              <a:rPr lang="en-US" sz="1600" i="1" dirty="0" err="1"/>
              <a:t>limb_power</a:t>
            </a:r>
            <a:r>
              <a:rPr lang="en-US" sz="1600" dirty="0"/>
              <a:t> </a:t>
            </a:r>
            <a:r>
              <a:rPr lang="en-US" sz="1600" dirty="0" smtClean="0"/>
              <a:t>-</a:t>
            </a:r>
            <a:r>
              <a:rPr lang="en-US" sz="1600" dirty="0" smtClean="0">
                <a:sym typeface="Wingdings"/>
              </a:rPr>
              <a:t>--&gt; group1</a:t>
            </a:r>
            <a:endParaRPr lang="en-US" sz="1600" dirty="0" smtClean="0"/>
          </a:p>
          <a:p>
            <a:pPr lvl="1"/>
            <a:r>
              <a:rPr lang="en-US" sz="1600" i="1" dirty="0" smtClean="0"/>
              <a:t>Add new target </a:t>
            </a:r>
            <a:r>
              <a:rPr lang="en-US" sz="1600" dirty="0"/>
              <a:t>for file arcturus.</a:t>
            </a:r>
            <a:r>
              <a:rPr lang="en-US" sz="1600" dirty="0" smtClean="0"/>
              <a:t>1.79mu.oifits </a:t>
            </a:r>
            <a:r>
              <a:rPr lang="en-US" sz="1600" dirty="0"/>
              <a:t>and select </a:t>
            </a:r>
            <a:r>
              <a:rPr lang="en-US" sz="1600" i="1" dirty="0" err="1"/>
              <a:t>limb_power</a:t>
            </a:r>
            <a:r>
              <a:rPr lang="en-US" sz="1600" dirty="0"/>
              <a:t> </a:t>
            </a:r>
            <a:r>
              <a:rPr lang="en-US" sz="1600" dirty="0" smtClean="0"/>
              <a:t>-</a:t>
            </a:r>
            <a:r>
              <a:rPr lang="en-US" sz="1600" dirty="0">
                <a:sym typeface="Wingdings"/>
              </a:rPr>
              <a:t>--&gt; </a:t>
            </a:r>
            <a:r>
              <a:rPr lang="en-US" sz="1600" dirty="0" smtClean="0">
                <a:sym typeface="Wingdings"/>
              </a:rPr>
              <a:t>group2</a:t>
            </a:r>
          </a:p>
          <a:p>
            <a:pPr marL="454025" lvl="1" indent="0">
              <a:buNone/>
            </a:pPr>
            <a:endParaRPr lang="en-US" sz="1600" dirty="0" smtClean="0"/>
          </a:p>
          <a:p>
            <a:r>
              <a:rPr lang="en-US" sz="1600" dirty="0" smtClean="0"/>
              <a:t>Share the diameter between both groups</a:t>
            </a:r>
            <a:r>
              <a:rPr lang="en-US" sz="1600" dirty="0"/>
              <a:t>, using contextual menu </a:t>
            </a:r>
            <a:r>
              <a:rPr lang="en-US" sz="1600" dirty="0" smtClean="0"/>
              <a:t>(</a:t>
            </a:r>
            <a:r>
              <a:rPr lang="en-US" sz="1600" dirty="0"/>
              <a:t>mouse right </a:t>
            </a:r>
            <a:r>
              <a:rPr lang="en-US" sz="1600" dirty="0" smtClean="0"/>
              <a:t>click) in the </a:t>
            </a:r>
            <a:r>
              <a:rPr lang="en-US" sz="1600" dirty="0"/>
              <a:t>Parameters </a:t>
            </a:r>
            <a:r>
              <a:rPr lang="en-US" sz="1600" dirty="0" smtClean="0"/>
              <a:t>table:</a:t>
            </a:r>
            <a:endParaRPr lang="en-US" sz="1600" dirty="0"/>
          </a:p>
          <a:p>
            <a:pPr lvl="1"/>
            <a:r>
              <a:rPr lang="en-US" sz="1600" dirty="0" smtClean="0"/>
              <a:t>for</a:t>
            </a:r>
            <a:r>
              <a:rPr lang="en-US" sz="1600" i="1" dirty="0" smtClean="0"/>
              <a:t> diameter1</a:t>
            </a:r>
            <a:r>
              <a:rPr lang="en-US" sz="1600" dirty="0" smtClean="0">
                <a:solidFill>
                  <a:srgbClr val="1E23BC"/>
                </a:solidFill>
              </a:rPr>
              <a:t>:  </a:t>
            </a:r>
            <a:r>
              <a:rPr lang="en-US" sz="1600" i="1" dirty="0"/>
              <a:t>share this </a:t>
            </a:r>
            <a:r>
              <a:rPr lang="en-US" sz="1600" i="1" dirty="0" smtClean="0"/>
              <a:t>parameter</a:t>
            </a:r>
          </a:p>
          <a:p>
            <a:pPr lvl="1"/>
            <a:r>
              <a:rPr lang="en-US" sz="1600" dirty="0"/>
              <a:t>for</a:t>
            </a:r>
            <a:r>
              <a:rPr lang="en-US" sz="1600" i="1" dirty="0"/>
              <a:t> </a:t>
            </a:r>
            <a:r>
              <a:rPr lang="en-US" sz="1600" i="1" dirty="0" smtClean="0"/>
              <a:t>diameter2: link</a:t>
            </a:r>
            <a:r>
              <a:rPr lang="en-US" sz="1600" dirty="0" smtClean="0"/>
              <a:t> it with </a:t>
            </a:r>
            <a:r>
              <a:rPr lang="en-US" sz="1600" i="1" dirty="0" smtClean="0"/>
              <a:t>diameter1</a:t>
            </a:r>
          </a:p>
          <a:p>
            <a:pPr lvl="1"/>
            <a:r>
              <a:rPr lang="en-US" sz="1600" dirty="0" smtClean="0"/>
              <a:t>you may verify with </a:t>
            </a:r>
            <a:r>
              <a:rPr lang="en-US" sz="1600" i="1" dirty="0" smtClean="0"/>
              <a:t>Shared parameter</a:t>
            </a:r>
            <a:r>
              <a:rPr lang="en-US" sz="1600" dirty="0"/>
              <a:t>s</a:t>
            </a:r>
            <a:r>
              <a:rPr lang="en-US" sz="1600" dirty="0" smtClean="0"/>
              <a:t> of the Settings tree</a:t>
            </a:r>
          </a:p>
          <a:p>
            <a:pPr marL="454025" lvl="1" indent="0">
              <a:buNone/>
            </a:pPr>
            <a:endParaRPr lang="en-US" sz="1600" dirty="0" smtClean="0"/>
          </a:p>
          <a:p>
            <a:r>
              <a:rPr lang="en-US" sz="1600" i="1" dirty="0" smtClean="0"/>
              <a:t>Run fit</a:t>
            </a:r>
          </a:p>
          <a:p>
            <a:pPr marL="0" indent="0">
              <a:buNone/>
            </a:pPr>
            <a:endParaRPr lang="en-US" sz="1600" i="1" dirty="0" smtClean="0"/>
          </a:p>
          <a:p>
            <a:r>
              <a:rPr lang="en-US" sz="1600" dirty="0" smtClean="0"/>
              <a:t>Plot all the data and fitted models on the </a:t>
            </a:r>
            <a:r>
              <a:rPr lang="en-US" sz="1600" b="1" dirty="0" smtClean="0"/>
              <a:t>same</a:t>
            </a:r>
            <a:r>
              <a:rPr lang="en-US" sz="1600" dirty="0" smtClean="0"/>
              <a:t> graph:</a:t>
            </a:r>
          </a:p>
          <a:p>
            <a:pPr lvl="1"/>
            <a:r>
              <a:rPr lang="en-US" sz="1600" dirty="0" smtClean="0"/>
              <a:t>use the </a:t>
            </a:r>
            <a:r>
              <a:rPr lang="en-US" sz="1600" i="1" dirty="0" smtClean="0"/>
              <a:t>Common plots panel </a:t>
            </a:r>
            <a:r>
              <a:rPr lang="en-US" sz="1600" dirty="0" smtClean="0"/>
              <a:t>accessible when clicking on </a:t>
            </a:r>
            <a:r>
              <a:rPr lang="en-US" sz="1600" dirty="0">
                <a:cs typeface="Times"/>
              </a:rPr>
              <a:t>Settings Tree </a:t>
            </a:r>
            <a:r>
              <a:rPr lang="en-US" sz="1600" dirty="0" smtClean="0">
                <a:cs typeface="Times"/>
                <a:sym typeface="Wingdings"/>
              </a:rPr>
              <a:t></a:t>
            </a:r>
            <a:r>
              <a:rPr lang="en-US" sz="1600" i="1" dirty="0" smtClean="0">
                <a:cs typeface="Times"/>
              </a:rPr>
              <a:t>Plots</a:t>
            </a:r>
          </a:p>
          <a:p>
            <a:pPr lvl="1"/>
            <a:r>
              <a:rPr lang="en-US" sz="1600" dirty="0" smtClean="0">
                <a:cs typeface="Times"/>
              </a:rPr>
              <a:t>select both targets</a:t>
            </a:r>
          </a:p>
          <a:p>
            <a:pPr marL="454025" lvl="1" indent="0">
              <a:buNone/>
            </a:pPr>
            <a:endParaRPr lang="en-US" sz="1600" dirty="0" smtClean="0">
              <a:cs typeface="Times"/>
            </a:endParaRPr>
          </a:p>
          <a:p>
            <a:r>
              <a:rPr lang="en-US" sz="1600" dirty="0" smtClean="0">
                <a:cs typeface="Times"/>
              </a:rPr>
              <a:t>Plot an image of the final model</a:t>
            </a:r>
            <a:endParaRPr lang="en-US" sz="1600" dirty="0" smtClean="0"/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			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63888" y="5877272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81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3 - Fit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 smtClean="0"/>
              <a:t>degeneracies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3.1</a:t>
            </a:r>
            <a:endParaRPr lang="fr-F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568952" cy="4536504"/>
          </a:xfrm>
        </p:spPr>
        <p:txBody>
          <a:bodyPr/>
          <a:lstStyle/>
          <a:p>
            <a:r>
              <a:rPr lang="fr-FR" b="1" dirty="0" err="1" smtClean="0"/>
              <a:t>Aim</a:t>
            </a:r>
            <a:r>
              <a:rPr lang="fr-FR" dirty="0" smtClean="0"/>
              <a:t>: </a:t>
            </a:r>
            <a:r>
              <a:rPr lang="fr-FR" dirty="0" err="1"/>
              <a:t>estimate</a:t>
            </a:r>
            <a:r>
              <a:rPr lang="fr-FR" dirty="0"/>
              <a:t> the  </a:t>
            </a:r>
            <a:r>
              <a:rPr lang="fr-FR" dirty="0" err="1"/>
              <a:t>separation</a:t>
            </a:r>
            <a:r>
              <a:rPr lang="fr-FR" dirty="0"/>
              <a:t> of </a:t>
            </a:r>
            <a:r>
              <a:rPr lang="fr-FR" dirty="0" smtClean="0"/>
              <a:t>a </a:t>
            </a:r>
            <a:r>
              <a:rPr lang="fr-FR" dirty="0" err="1" smtClean="0"/>
              <a:t>binary</a:t>
            </a:r>
            <a:r>
              <a:rPr lang="fr-FR" dirty="0" smtClean="0"/>
              <a:t>  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en-US" dirty="0"/>
              <a:t>Open a New setting and load the </a:t>
            </a:r>
            <a:r>
              <a:rPr lang="en-US" dirty="0" smtClean="0"/>
              <a:t>file </a:t>
            </a:r>
            <a:r>
              <a:rPr lang="en-US" b="1" dirty="0"/>
              <a:t>2018-07-</a:t>
            </a:r>
            <a:r>
              <a:rPr lang="en-US" b="1" dirty="0" smtClean="0"/>
              <a:t>17T085626_94Aqr_B2D0C1-mj2</a:t>
            </a:r>
            <a:r>
              <a:rPr lang="fr-FR" b="1" dirty="0" smtClean="0"/>
              <a:t>.</a:t>
            </a:r>
            <a:r>
              <a:rPr lang="fr-FR" b="1" dirty="0" err="1" smtClean="0"/>
              <a:t>fits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endParaRPr lang="fr-FR" b="1" dirty="0" smtClean="0"/>
          </a:p>
          <a:p>
            <a:r>
              <a:rPr lang="fr-FR" dirty="0" err="1" smtClean="0"/>
              <a:t>See</a:t>
            </a:r>
            <a:r>
              <a:rPr lang="fr-FR" dirty="0" smtClean="0"/>
              <a:t> the data (files </a:t>
            </a:r>
            <a:r>
              <a:rPr lang="fr-FR" dirty="0" smtClean="0">
                <a:sym typeface="Wingdings"/>
              </a:rPr>
              <a:t> plot VIS2) Look </a:t>
            </a:r>
            <a:r>
              <a:rPr lang="fr-FR" dirty="0" err="1" smtClean="0">
                <a:sym typeface="Wingdings"/>
              </a:rPr>
              <a:t>at</a:t>
            </a:r>
            <a:r>
              <a:rPr lang="fr-FR" dirty="0" smtClean="0">
                <a:sym typeface="Wingdings"/>
              </a:rPr>
              <a:t> VIS2 </a:t>
            </a:r>
            <a:endParaRPr lang="fr-FR" dirty="0">
              <a:sym typeface="Wingdings"/>
            </a:endParaRPr>
          </a:p>
          <a:p>
            <a:pPr lvl="1"/>
            <a:r>
              <a:rPr lang="fr-FR" dirty="0" err="1" smtClean="0">
                <a:solidFill>
                  <a:srgbClr val="FF0000"/>
                </a:solidFill>
                <a:sym typeface="Wingdings"/>
              </a:rPr>
              <a:t>Which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indication do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you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deduce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for the model of the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object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?</a:t>
            </a:r>
          </a:p>
          <a:p>
            <a:pPr marL="454025" lvl="1" indent="0">
              <a:buNone/>
            </a:pPr>
            <a:endParaRPr lang="fr-FR" dirty="0" smtClean="0">
              <a:solidFill>
                <a:srgbClr val="FF0000"/>
              </a:solidFill>
              <a:sym typeface="Wingdings"/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  <a:sym typeface="Wingdings"/>
              </a:rPr>
              <a:t>Coud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you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estimate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roughly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some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parameters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of the model?</a:t>
            </a:r>
          </a:p>
          <a:p>
            <a:pPr marL="454025" lvl="1" indent="0">
              <a:buNone/>
            </a:pPr>
            <a:endParaRPr lang="fr-FR" dirty="0" smtClean="0">
              <a:solidFill>
                <a:srgbClr val="FF0000"/>
              </a:solidFill>
              <a:sym typeface="Wingdings"/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Load</a:t>
            </a:r>
            <a:r>
              <a:rPr lang="fr-FR" dirty="0" smtClean="0">
                <a:sym typeface="Wingdings"/>
              </a:rPr>
              <a:t> </a:t>
            </a:r>
            <a:r>
              <a:rPr lang="fr-FR" dirty="0">
                <a:sym typeface="Wingdings"/>
              </a:rPr>
              <a:t>the file in </a:t>
            </a:r>
            <a:r>
              <a:rPr lang="fr-FR" dirty="0" err="1" smtClean="0">
                <a:sym typeface="Wingdings"/>
              </a:rPr>
              <a:t>OIFITsExplorer</a:t>
            </a:r>
            <a:r>
              <a:rPr lang="fr-FR" dirty="0" smtClean="0">
                <a:sym typeface="Wingdings"/>
              </a:rPr>
              <a:t>  for a </a:t>
            </a:r>
            <a:r>
              <a:rPr lang="fr-FR" dirty="0" err="1" smtClean="0">
                <a:sym typeface="Wingdings"/>
              </a:rPr>
              <a:t>better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view</a:t>
            </a:r>
            <a:r>
              <a:rPr lang="fr-FR" dirty="0" smtClean="0">
                <a:sym typeface="Wingdings"/>
              </a:rPr>
              <a:t> of the data and </a:t>
            </a:r>
            <a:r>
              <a:rPr lang="fr-FR" dirty="0" err="1" smtClean="0">
                <a:sym typeface="Wingdings"/>
              </a:rPr>
              <a:t>easier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measures</a:t>
            </a:r>
            <a:r>
              <a:rPr lang="fr-FR" dirty="0" smtClean="0">
                <a:sym typeface="Wingdings"/>
              </a:rPr>
              <a:t>.</a:t>
            </a:r>
          </a:p>
          <a:p>
            <a:pPr marL="454025" lvl="1" indent="0">
              <a:buNone/>
            </a:pPr>
            <a:endParaRPr lang="fr-FR" dirty="0" smtClean="0">
              <a:sym typeface="Wingdings"/>
            </a:endParaRPr>
          </a:p>
          <a:p>
            <a:pPr lvl="1"/>
            <a:r>
              <a:rPr lang="fr-FR" dirty="0" smtClean="0">
                <a:sym typeface="Wingdings"/>
              </a:rPr>
              <a:t>You </a:t>
            </a:r>
            <a:r>
              <a:rPr lang="fr-FR" dirty="0" err="1" smtClean="0">
                <a:sym typeface="Wingdings"/>
              </a:rPr>
              <a:t>may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take</a:t>
            </a:r>
            <a:r>
              <a:rPr lang="fr-FR" dirty="0" smtClean="0">
                <a:sym typeface="Wingdings"/>
              </a:rPr>
              <a:t> </a:t>
            </a:r>
            <a:r>
              <a:rPr lang="fr-FR" dirty="0">
                <a:sym typeface="Wingdings"/>
              </a:rPr>
              <a:t>a </a:t>
            </a:r>
            <a:r>
              <a:rPr lang="fr-FR" dirty="0" err="1">
                <a:sym typeface="Wingdings"/>
              </a:rPr>
              <a:t>pen</a:t>
            </a:r>
            <a:r>
              <a:rPr lang="fr-FR" dirty="0">
                <a:sym typeface="Wingdings"/>
              </a:rPr>
              <a:t> for the </a:t>
            </a:r>
            <a:r>
              <a:rPr lang="fr-FR" dirty="0" smtClean="0">
                <a:sym typeface="Wingdings"/>
              </a:rPr>
              <a:t>formula</a:t>
            </a:r>
            <a:r>
              <a:rPr lang="fr-FR" dirty="0"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and </a:t>
            </a:r>
          </a:p>
          <a:p>
            <a:pPr marL="0" indent="0">
              <a:buNone/>
            </a:pPr>
            <a:r>
              <a:rPr lang="fr-FR" dirty="0" smtClean="0">
                <a:sym typeface="Wingdings"/>
              </a:rPr>
              <a:t>click </a:t>
            </a:r>
            <a:r>
              <a:rPr lang="fr-FR" dirty="0">
                <a:sym typeface="Wingdings"/>
              </a:rPr>
              <a:t>on </a:t>
            </a:r>
            <a:r>
              <a:rPr lang="fr-FR" dirty="0" err="1">
                <a:sym typeface="Wingdings"/>
              </a:rPr>
              <a:t>different</a:t>
            </a:r>
            <a:r>
              <a:rPr lang="fr-FR" dirty="0">
                <a:sym typeface="Wingdings"/>
              </a:rPr>
              <a:t> points on the </a:t>
            </a:r>
            <a:r>
              <a:rPr lang="fr-FR" i="1" dirty="0" smtClean="0">
                <a:sym typeface="Wingdings"/>
              </a:rPr>
              <a:t>VIS2DATA </a:t>
            </a:r>
            <a:r>
              <a:rPr lang="fr-FR" i="1" dirty="0">
                <a:sym typeface="Wingdings"/>
              </a:rPr>
              <a:t>vs SPATIAL_FREQ</a:t>
            </a:r>
            <a:r>
              <a:rPr lang="fr-FR" dirty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view</a:t>
            </a:r>
            <a:r>
              <a:rPr lang="fr-FR" dirty="0" smtClean="0">
                <a:sym typeface="Wingdings"/>
              </a:rPr>
              <a:t> for </a:t>
            </a:r>
            <a:r>
              <a:rPr lang="fr-FR" dirty="0">
                <a:sym typeface="Wingdings"/>
              </a:rPr>
              <a:t>the </a:t>
            </a:r>
            <a:r>
              <a:rPr lang="fr-FR" dirty="0" err="1" smtClean="0">
                <a:sym typeface="Wingdings"/>
              </a:rPr>
              <a:t>measurements</a:t>
            </a:r>
            <a:r>
              <a:rPr lang="fr-FR" dirty="0" smtClean="0">
                <a:sym typeface="Wingdings"/>
              </a:rPr>
              <a:t>.</a:t>
            </a:r>
            <a:endParaRPr lang="fr-FR" dirty="0">
              <a:sym typeface="Wingdings"/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  <a:sym typeface="Wingding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91880" y="5589240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07166" y="6021288"/>
            <a:ext cx="346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solidFill>
                  <a:srgbClr val="FC0914"/>
                </a:solidFill>
                <a:latin typeface="Times Roman"/>
                <a:cs typeface="Times Roman"/>
              </a:rPr>
              <a:t>to </a:t>
            </a:r>
            <a:r>
              <a:rPr lang="fr-FR" sz="1800" dirty="0" err="1" smtClean="0">
                <a:solidFill>
                  <a:srgbClr val="FC0914"/>
                </a:solidFill>
                <a:latin typeface="Times Roman"/>
                <a:cs typeface="Times Roman"/>
              </a:rPr>
              <a:t>see</a:t>
            </a:r>
            <a:r>
              <a:rPr lang="fr-FR" sz="1800" dirty="0" smtClean="0">
                <a:solidFill>
                  <a:srgbClr val="FC0914"/>
                </a:solidFill>
                <a:latin typeface="Times Roman"/>
                <a:cs typeface="Times Roman"/>
              </a:rPr>
              <a:t> formula and </a:t>
            </a:r>
            <a:r>
              <a:rPr lang="fr-FR" sz="1800" dirty="0" err="1" smtClean="0">
                <a:solidFill>
                  <a:srgbClr val="FC0914"/>
                </a:solidFill>
                <a:latin typeface="Times Roman"/>
                <a:cs typeface="Times Roman"/>
              </a:rPr>
              <a:t>some</a:t>
            </a:r>
            <a:r>
              <a:rPr lang="fr-FR" sz="1800" dirty="0" smtClean="0">
                <a:solidFill>
                  <a:srgbClr val="FC0914"/>
                </a:solidFill>
                <a:latin typeface="Times Roman"/>
                <a:cs typeface="Times Roman"/>
              </a:rPr>
              <a:t> estimation</a:t>
            </a:r>
          </a:p>
        </p:txBody>
      </p:sp>
    </p:spTree>
    <p:extLst>
      <p:ext uri="{BB962C8B-B14F-4D97-AF65-F5344CB8AC3E}">
        <p14:creationId xmlns:p14="http://schemas.microsoft.com/office/powerpoint/2010/main" val="1150716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3 - Fit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 smtClean="0"/>
              <a:t>degeneracies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3.1</a:t>
            </a:r>
            <a:endParaRPr lang="fr-F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836712"/>
            <a:ext cx="8305800" cy="5256584"/>
          </a:xfrm>
        </p:spPr>
        <p:txBody>
          <a:bodyPr/>
          <a:lstStyle/>
          <a:p>
            <a:endParaRPr lang="fr-FR" sz="1600" dirty="0" smtClean="0"/>
          </a:p>
          <a:p>
            <a:r>
              <a:rPr lang="fr-FR" sz="1600" dirty="0" err="1" smtClean="0"/>
              <a:t>Build</a:t>
            </a:r>
            <a:r>
              <a:rPr lang="fr-FR" sz="1600" dirty="0" smtClean="0"/>
              <a:t> </a:t>
            </a:r>
            <a:r>
              <a:rPr lang="fr-FR" sz="1600" dirty="0"/>
              <a:t>the model: </a:t>
            </a:r>
            <a:endParaRPr lang="fr-FR" sz="1600" dirty="0" smtClean="0"/>
          </a:p>
          <a:p>
            <a:pPr lvl="1"/>
            <a:r>
              <a:rPr lang="fr-FR" sz="1600" dirty="0" smtClean="0"/>
              <a:t>combine </a:t>
            </a:r>
            <a:r>
              <a:rPr lang="fr-FR" sz="1600" dirty="0"/>
              <a:t>2 </a:t>
            </a:r>
            <a:r>
              <a:rPr lang="fr-FR" sz="1600" i="1" dirty="0" err="1"/>
              <a:t>puncts</a:t>
            </a:r>
            <a:r>
              <a:rPr lang="fr-FR" sz="1600" i="1" dirty="0"/>
              <a:t> </a:t>
            </a:r>
            <a:r>
              <a:rPr lang="fr-FR" sz="1600" i="1" dirty="0" smtClean="0"/>
              <a:t>     </a:t>
            </a:r>
          </a:p>
          <a:p>
            <a:pPr lvl="1"/>
            <a:r>
              <a:rPr lang="fr-FR" sz="1600" dirty="0" smtClean="0"/>
              <a:t>select </a:t>
            </a:r>
            <a:r>
              <a:rPr lang="fr-FR" sz="1600" b="1" dirty="0"/>
              <a:t>VIS2 </a:t>
            </a:r>
            <a:r>
              <a:rPr lang="fr-FR" sz="1600" dirty="0" smtClean="0"/>
              <a:t>and</a:t>
            </a:r>
            <a:r>
              <a:rPr lang="fr-FR" sz="1600" b="1" dirty="0" smtClean="0"/>
              <a:t> T3phi</a:t>
            </a:r>
          </a:p>
          <a:p>
            <a:pPr lvl="1"/>
            <a:r>
              <a:rPr lang="fr-FR" sz="1600" dirty="0" err="1" smtClean="0"/>
              <a:t>leave</a:t>
            </a:r>
            <a:r>
              <a:rPr lang="fr-FR" sz="1600" dirty="0" smtClean="0"/>
              <a:t> </a:t>
            </a:r>
            <a:r>
              <a:rPr lang="fr-FR" sz="1600" dirty="0"/>
              <a:t>the </a:t>
            </a:r>
            <a:r>
              <a:rPr lang="fr-FR" sz="1600" dirty="0" err="1"/>
              <a:t>parameters</a:t>
            </a:r>
            <a:r>
              <a:rPr lang="fr-FR" sz="1600" dirty="0"/>
              <a:t> </a:t>
            </a:r>
            <a:r>
              <a:rPr lang="fr-FR" sz="1600" dirty="0" smtClean="0"/>
              <a:t>x1,y1 </a:t>
            </a:r>
            <a:r>
              <a:rPr lang="fr-FR" sz="1600" dirty="0" err="1"/>
              <a:t>fixed</a:t>
            </a:r>
            <a:r>
              <a:rPr lang="fr-FR" sz="1600" dirty="0"/>
              <a:t> </a:t>
            </a:r>
            <a:r>
              <a:rPr lang="fr-FR" sz="1600" dirty="0" err="1"/>
              <a:t>at</a:t>
            </a:r>
            <a:r>
              <a:rPr lang="fr-FR" sz="1600" dirty="0"/>
              <a:t> </a:t>
            </a:r>
            <a:r>
              <a:rPr lang="fr-FR" sz="1600" dirty="0" smtClean="0"/>
              <a:t>0: the main </a:t>
            </a:r>
            <a:r>
              <a:rPr lang="fr-FR" sz="1600" dirty="0"/>
              <a:t>component </a:t>
            </a:r>
            <a:r>
              <a:rPr lang="fr-FR" sz="1600" dirty="0" err="1" smtClean="0"/>
              <a:t>is</a:t>
            </a:r>
            <a:r>
              <a:rPr lang="fr-FR" sz="1600" dirty="0" smtClean="0"/>
              <a:t> </a:t>
            </a:r>
            <a:r>
              <a:rPr lang="fr-FR" sz="1600" dirty="0" err="1" smtClean="0"/>
              <a:t>centered</a:t>
            </a:r>
            <a:r>
              <a:rPr lang="fr-FR" sz="1600" dirty="0" smtClean="0"/>
              <a:t> </a:t>
            </a:r>
            <a:r>
              <a:rPr lang="fr-FR" sz="1400" dirty="0"/>
              <a:t>(</a:t>
            </a:r>
            <a:r>
              <a:rPr lang="fr-FR" sz="1400" dirty="0" err="1"/>
              <a:t>it</a:t>
            </a:r>
            <a:r>
              <a:rPr lang="fr-FR" sz="1400" dirty="0"/>
              <a:t> </a:t>
            </a:r>
            <a:r>
              <a:rPr lang="fr-FR" sz="1400" dirty="0" err="1"/>
              <a:t>is</a:t>
            </a:r>
            <a:r>
              <a:rPr lang="fr-FR" sz="1400" dirty="0"/>
              <a:t> the default case</a:t>
            </a:r>
            <a:r>
              <a:rPr lang="fr-FR" sz="1400" dirty="0" smtClean="0"/>
              <a:t>)</a:t>
            </a:r>
          </a:p>
          <a:p>
            <a:pPr lvl="1"/>
            <a:r>
              <a:rPr lang="fr-FR" sz="1600" dirty="0" err="1" smtClean="0"/>
              <a:t>bound</a:t>
            </a:r>
            <a:r>
              <a:rPr lang="fr-FR" sz="1600" dirty="0" smtClean="0"/>
              <a:t> the </a:t>
            </a:r>
            <a:r>
              <a:rPr lang="fr-FR" sz="1600" dirty="0" err="1" smtClean="0"/>
              <a:t>flux_weight</a:t>
            </a:r>
            <a:r>
              <a:rPr lang="fr-FR" sz="1600" dirty="0" smtClean="0"/>
              <a:t> to [0,1] and </a:t>
            </a:r>
            <a:r>
              <a:rPr lang="fr-FR" sz="1600" dirty="0" err="1" smtClean="0"/>
              <a:t>take</a:t>
            </a:r>
            <a:r>
              <a:rPr lang="fr-FR" sz="1600" dirty="0" smtClean="0"/>
              <a:t> as initial value the </a:t>
            </a:r>
            <a:r>
              <a:rPr lang="fr-FR" sz="1600" dirty="0" err="1" smtClean="0"/>
              <a:t>ones</a:t>
            </a:r>
            <a:r>
              <a:rPr lang="fr-FR" sz="1600" dirty="0" smtClean="0"/>
              <a:t> </a:t>
            </a:r>
            <a:r>
              <a:rPr lang="fr-FR" sz="1600" dirty="0" err="1" smtClean="0"/>
              <a:t>you</a:t>
            </a:r>
            <a:r>
              <a:rPr lang="fr-FR" sz="1600" dirty="0" smtClean="0"/>
              <a:t> have </a:t>
            </a:r>
            <a:r>
              <a:rPr lang="fr-FR" sz="1600" dirty="0" err="1" smtClean="0"/>
              <a:t>estimated</a:t>
            </a:r>
            <a:r>
              <a:rPr lang="fr-FR" sz="1600" dirty="0" smtClean="0"/>
              <a:t> </a:t>
            </a:r>
            <a:r>
              <a:rPr lang="fr-FR" sz="1600" dirty="0" err="1" smtClean="0"/>
              <a:t>from</a:t>
            </a:r>
            <a:r>
              <a:rPr lang="fr-FR" sz="1600" dirty="0" smtClean="0"/>
              <a:t> the VIS2 plot  </a:t>
            </a:r>
          </a:p>
          <a:p>
            <a:pPr lvl="1"/>
            <a:r>
              <a:rPr lang="fr-FR" sz="1600" dirty="0" err="1" smtClean="0"/>
              <a:t>bound</a:t>
            </a:r>
            <a:r>
              <a:rPr lang="fr-FR" sz="1600" dirty="0"/>
              <a:t> the </a:t>
            </a:r>
            <a:r>
              <a:rPr lang="fr-FR" sz="1600" dirty="0" err="1"/>
              <a:t>parameters</a:t>
            </a:r>
            <a:r>
              <a:rPr lang="fr-FR" sz="1600" dirty="0"/>
              <a:t> x2, </a:t>
            </a:r>
            <a:r>
              <a:rPr lang="fr-FR" sz="1600" dirty="0" smtClean="0"/>
              <a:t>y2 </a:t>
            </a:r>
            <a:r>
              <a:rPr lang="fr-FR" sz="1600" dirty="0" err="1" smtClean="0"/>
              <a:t>regarding</a:t>
            </a:r>
            <a:r>
              <a:rPr lang="fr-FR" sz="1600" dirty="0" smtClean="0"/>
              <a:t> the </a:t>
            </a:r>
            <a:r>
              <a:rPr lang="fr-FR" sz="1600" dirty="0" err="1" smtClean="0"/>
              <a:t>order</a:t>
            </a:r>
            <a:r>
              <a:rPr lang="fr-FR" sz="1600" dirty="0" smtClean="0"/>
              <a:t> of magnitude of </a:t>
            </a:r>
            <a:r>
              <a:rPr lang="fr-FR" sz="1600" dirty="0" smtClean="0">
                <a:latin typeface="Symbol" charset="2"/>
                <a:cs typeface="Symbol" charset="2"/>
              </a:rPr>
              <a:t>r</a:t>
            </a:r>
          </a:p>
          <a:p>
            <a:pPr marL="454025" lvl="1" indent="0">
              <a:buNone/>
            </a:pPr>
            <a:endParaRPr lang="fr-FR" sz="1600" dirty="0">
              <a:latin typeface="Symbol" charset="2"/>
              <a:cs typeface="Symbol" charset="2"/>
            </a:endParaRPr>
          </a:p>
          <a:p>
            <a:r>
              <a:rPr lang="fr-FR" sz="1600" dirty="0" smtClean="0"/>
              <a:t>Use </a:t>
            </a:r>
            <a:r>
              <a:rPr lang="fr-FR" sz="1600" b="1" i="1" dirty="0" smtClean="0"/>
              <a:t>Plot Chi2 2D </a:t>
            </a:r>
            <a:r>
              <a:rPr lang="fr-FR" sz="1600" dirty="0" err="1" smtClean="0"/>
              <a:t>with</a:t>
            </a:r>
            <a:r>
              <a:rPr lang="fr-FR" sz="1600" dirty="0" smtClean="0"/>
              <a:t> </a:t>
            </a:r>
            <a:r>
              <a:rPr lang="fr-FR" sz="1600" dirty="0" err="1" smtClean="0"/>
              <a:t>parameters</a:t>
            </a:r>
            <a:r>
              <a:rPr lang="fr-FR" sz="1600" dirty="0" smtClean="0"/>
              <a:t> (x2, y2)  - </a:t>
            </a:r>
            <a:r>
              <a:rPr lang="fr-FR" sz="1600" dirty="0" err="1" smtClean="0"/>
              <a:t>increase</a:t>
            </a:r>
            <a:r>
              <a:rPr lang="fr-FR" sz="1600" dirty="0" smtClean="0"/>
              <a:t> the </a:t>
            </a:r>
            <a:r>
              <a:rPr lang="fr-FR" sz="1600" dirty="0" err="1" smtClean="0"/>
              <a:t>sampling</a:t>
            </a:r>
            <a:r>
              <a:rPr lang="fr-FR" sz="1600" dirty="0"/>
              <a:t> </a:t>
            </a:r>
            <a:r>
              <a:rPr lang="fr-FR" sz="1600" dirty="0" smtClean="0"/>
              <a:t>(</a:t>
            </a:r>
            <a:r>
              <a:rPr lang="fr-FR" sz="1600" dirty="0" err="1" smtClean="0"/>
              <a:t>eg</a:t>
            </a:r>
            <a:r>
              <a:rPr lang="fr-FR" sz="1600" dirty="0" smtClean="0"/>
              <a:t> #samples100)</a:t>
            </a:r>
          </a:p>
          <a:p>
            <a:r>
              <a:rPr lang="fr-FR" sz="1600" dirty="0" smtClean="0">
                <a:solidFill>
                  <a:srgbClr val="000000"/>
                </a:solidFill>
              </a:rPr>
              <a:t>Observe the Chi2 </a:t>
            </a:r>
            <a:r>
              <a:rPr lang="fr-FR" sz="1600" dirty="0" err="1" smtClean="0">
                <a:solidFill>
                  <a:srgbClr val="000000"/>
                </a:solidFill>
              </a:rPr>
              <a:t>map</a:t>
            </a:r>
            <a:endParaRPr lang="fr-FR" sz="1600" dirty="0" smtClean="0">
              <a:solidFill>
                <a:srgbClr val="000000"/>
              </a:solidFill>
            </a:endParaRPr>
          </a:p>
          <a:p>
            <a:pPr lvl="1"/>
            <a:r>
              <a:rPr lang="fr-FR" sz="1600" dirty="0" err="1">
                <a:solidFill>
                  <a:srgbClr val="FF0000"/>
                </a:solidFill>
              </a:rPr>
              <a:t>explain</a:t>
            </a:r>
            <a:r>
              <a:rPr lang="fr-FR" sz="1600" dirty="0">
                <a:solidFill>
                  <a:srgbClr val="FF0000"/>
                </a:solidFill>
              </a:rPr>
              <a:t> the </a:t>
            </a:r>
            <a:r>
              <a:rPr lang="fr-FR" sz="1600" dirty="0" err="1" smtClean="0">
                <a:solidFill>
                  <a:srgbClr val="FF0000"/>
                </a:solidFill>
              </a:rPr>
              <a:t>valleys</a:t>
            </a:r>
            <a:r>
              <a:rPr lang="fr-FR" sz="1600" dirty="0" smtClean="0">
                <a:solidFill>
                  <a:srgbClr val="FF0000"/>
                </a:solidFill>
              </a:rPr>
              <a:t> and  </a:t>
            </a:r>
            <a:r>
              <a:rPr lang="fr-FR" sz="1600" dirty="0" err="1">
                <a:solidFill>
                  <a:srgbClr val="FF0000"/>
                </a:solidFill>
              </a:rPr>
              <a:t>their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smtClean="0">
                <a:solidFill>
                  <a:srgbClr val="FF0000"/>
                </a:solidFill>
              </a:rPr>
              <a:t>orientation</a:t>
            </a:r>
            <a:endParaRPr lang="fr-FR" sz="1600" dirty="0" smtClean="0">
              <a:solidFill>
                <a:srgbClr val="000000"/>
              </a:solidFill>
            </a:endParaRPr>
          </a:p>
          <a:p>
            <a:r>
              <a:rPr lang="fr-FR" sz="1600" dirty="0" err="1" smtClean="0">
                <a:solidFill>
                  <a:srgbClr val="000000"/>
                </a:solidFill>
              </a:rPr>
              <a:t>Take</a:t>
            </a:r>
            <a:r>
              <a:rPr lang="fr-FR" sz="1600" dirty="0" smtClean="0">
                <a:solidFill>
                  <a:srgbClr val="000000"/>
                </a:solidFill>
              </a:rPr>
              <a:t> the values of (x2,y2) of the first minimum as initial values for the fit, and fit</a:t>
            </a:r>
          </a:p>
          <a:p>
            <a:pPr lvl="1"/>
            <a:r>
              <a:rPr lang="fr-FR" sz="1600" dirty="0" err="1" smtClean="0">
                <a:solidFill>
                  <a:srgbClr val="FF0000"/>
                </a:solidFill>
              </a:rPr>
              <a:t>what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r>
              <a:rPr lang="fr-FR" sz="1600" dirty="0" err="1" smtClean="0">
                <a:solidFill>
                  <a:srgbClr val="FF0000"/>
                </a:solidFill>
              </a:rPr>
              <a:t>happens</a:t>
            </a:r>
            <a:r>
              <a:rPr lang="fr-FR" sz="1600" dirty="0" smtClean="0">
                <a:solidFill>
                  <a:srgbClr val="FF0000"/>
                </a:solidFill>
              </a:rPr>
              <a:t>? </a:t>
            </a:r>
          </a:p>
          <a:p>
            <a:pPr lvl="1"/>
            <a:endParaRPr lang="fr-FR" sz="1600" dirty="0" smtClean="0">
              <a:solidFill>
                <a:srgbClr val="FF0000"/>
              </a:solidFill>
            </a:endParaRPr>
          </a:p>
          <a:p>
            <a:r>
              <a:rPr lang="fr-FR" sz="1600" dirty="0" smtClean="0">
                <a:solidFill>
                  <a:srgbClr val="FF0000"/>
                </a:solidFill>
              </a:rPr>
              <a:t>So, </a:t>
            </a:r>
            <a:r>
              <a:rPr lang="fr-FR" sz="1600" dirty="0" err="1" smtClean="0">
                <a:solidFill>
                  <a:srgbClr val="FF0000"/>
                </a:solidFill>
              </a:rPr>
              <a:t>what</a:t>
            </a:r>
            <a:r>
              <a:rPr lang="fr-FR" sz="1600" dirty="0" smtClean="0">
                <a:solidFill>
                  <a:srgbClr val="FF0000"/>
                </a:solidFill>
              </a:rPr>
              <a:t> to do for </a:t>
            </a:r>
            <a:r>
              <a:rPr lang="fr-FR" sz="1600" dirty="0" err="1" smtClean="0">
                <a:solidFill>
                  <a:srgbClr val="FF0000"/>
                </a:solidFill>
              </a:rPr>
              <a:t>resolving</a:t>
            </a:r>
            <a:r>
              <a:rPr lang="fr-FR" sz="1600" dirty="0" smtClean="0">
                <a:solidFill>
                  <a:srgbClr val="FF0000"/>
                </a:solidFill>
              </a:rPr>
              <a:t> the </a:t>
            </a:r>
            <a:r>
              <a:rPr lang="fr-FR" sz="1600" dirty="0" err="1" smtClean="0">
                <a:solidFill>
                  <a:srgbClr val="FF0000"/>
                </a:solidFill>
              </a:rPr>
              <a:t>binary</a:t>
            </a:r>
            <a:r>
              <a:rPr lang="fr-FR" sz="1600" dirty="0" smtClean="0">
                <a:solidFill>
                  <a:srgbClr val="FF0000"/>
                </a:solidFill>
              </a:rPr>
              <a:t> 94 </a:t>
            </a:r>
            <a:r>
              <a:rPr lang="fr-FR" sz="1600" dirty="0" err="1" smtClean="0">
                <a:solidFill>
                  <a:srgbClr val="FF0000"/>
                </a:solidFill>
              </a:rPr>
              <a:t>Aqr</a:t>
            </a:r>
            <a:r>
              <a:rPr lang="fr-FR" sz="1600" dirty="0" smtClean="0">
                <a:solidFill>
                  <a:srgbClr val="FF0000"/>
                </a:solidFill>
              </a:rPr>
              <a:t> ?</a:t>
            </a:r>
          </a:p>
          <a:p>
            <a:pPr lvl="1"/>
            <a:r>
              <a:rPr lang="fr-FR" sz="1600" dirty="0" err="1" smtClean="0"/>
              <a:t>you</a:t>
            </a:r>
            <a:r>
              <a:rPr lang="fr-FR" sz="1600" dirty="0" smtClean="0"/>
              <a:t> </a:t>
            </a:r>
            <a:r>
              <a:rPr lang="fr-FR" sz="1600" dirty="0" err="1" smtClean="0"/>
              <a:t>may</a:t>
            </a:r>
            <a:r>
              <a:rPr lang="fr-FR" sz="1600" dirty="0" smtClean="0"/>
              <a:t> </a:t>
            </a:r>
            <a:r>
              <a:rPr lang="fr-FR" sz="1600" dirty="0" err="1" smtClean="0"/>
              <a:t>ask</a:t>
            </a:r>
            <a:r>
              <a:rPr lang="fr-FR" sz="1600" dirty="0" smtClean="0"/>
              <a:t> a </a:t>
            </a:r>
            <a:r>
              <a:rPr lang="fr-FR" sz="1600" dirty="0" err="1" smtClean="0"/>
              <a:t>teacher</a:t>
            </a:r>
            <a:endParaRPr lang="fr-FR" sz="1600" dirty="0" smtClean="0"/>
          </a:p>
          <a:p>
            <a:pPr algn="just">
              <a:buFontTx/>
              <a:buNone/>
            </a:pPr>
            <a:r>
              <a:rPr lang="fr-FR" sz="1600" dirty="0">
                <a:solidFill>
                  <a:srgbClr val="FF0C12"/>
                </a:solidFill>
              </a:rPr>
              <a:t> </a:t>
            </a:r>
            <a:r>
              <a:rPr lang="fr-FR" sz="1600" dirty="0" smtClean="0">
                <a:solidFill>
                  <a:srgbClr val="FF0C12"/>
                </a:solidFill>
              </a:rPr>
              <a:t>   </a:t>
            </a:r>
            <a:endParaRPr lang="fr-FR" sz="1600" dirty="0">
              <a:solidFill>
                <a:srgbClr val="1E23B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6021288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>
                <a:solidFill>
                  <a:srgbClr val="FF0C12"/>
                </a:solidFill>
                <a:latin typeface="Times"/>
                <a:cs typeface="Times"/>
              </a:rPr>
              <a:t>wrap-up </a:t>
            </a:r>
            <a:r>
              <a:rPr lang="en-US" sz="2000" b="1" dirty="0" smtClean="0">
                <a:solidFill>
                  <a:srgbClr val="FF0C12"/>
                </a:solidFill>
                <a:latin typeface="Times"/>
                <a:cs typeface="Times"/>
              </a:rPr>
              <a:t>pause</a:t>
            </a:r>
            <a:r>
              <a:rPr lang="en-US" sz="2000" b="1" dirty="0" smtClean="0">
                <a:solidFill>
                  <a:srgbClr val="FF0000"/>
                </a:solidFill>
              </a:rPr>
              <a:t>*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106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ercles">
  <a:themeElements>
    <a:clrScheme name="Cercles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ercles">
      <a:majorFont>
        <a:latin typeface="Arial"/>
        <a:ea typeface="ヒラギノ明朝 Pro W6"/>
        <a:cs typeface="ヒラギノ明朝 Pro W6"/>
      </a:majorFont>
      <a:minorFont>
        <a:latin typeface="Arial"/>
        <a:ea typeface="ヒラギノ明朝 Pro W3"/>
        <a:cs typeface="ヒラギノ明朝 Pro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wrap="square" rtlCol="0" anchor="ctr">
        <a:spAutoFit/>
      </a:bodyPr>
      <a:lstStyle>
        <a:defPPr algn="ctr">
          <a:defRPr sz="1800" b="1" dirty="0">
            <a:latin typeface="Times"/>
            <a:cs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sz="1600" dirty="0" smtClean="0">
            <a:latin typeface="Times Roman"/>
            <a:cs typeface="Times Roman"/>
          </a:defRPr>
        </a:defPPr>
      </a:lstStyle>
    </a:txDef>
  </a:objectDefaults>
  <a:extraClrSchemeLst>
    <a:extraClrScheme>
      <a:clrScheme name="Cerc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c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c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NOE:Logiciels:Texte:Microsoft Office 2004 v11_3:Modèles:Présentations:Conceptions:Cercles</Template>
  <TotalTime>79435</TotalTime>
  <Words>1902</Words>
  <Application>Microsoft Macintosh PowerPoint</Application>
  <PresentationFormat>Présentation à l'écran (4:3)</PresentationFormat>
  <Paragraphs>266</Paragraphs>
  <Slides>18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Cercles</vt:lpstr>
      <vt:lpstr>Practical Introduction to Model Fitting  </vt:lpstr>
      <vt:lpstr>Preliminaries</vt:lpstr>
      <vt:lpstr>Exercise 1- simple fit 1.1 </vt:lpstr>
      <vt:lpstr>Exercise 1- simple fit 1.1 </vt:lpstr>
      <vt:lpstr>Exercise 1- simple fit 1.2 </vt:lpstr>
      <vt:lpstr>Exercise 2 - Fit with sharing of parameter</vt:lpstr>
      <vt:lpstr>Exercise 2 - Fit with sharing of parameter</vt:lpstr>
      <vt:lpstr>Exercise 3 - Fit with degeneracies 3.1</vt:lpstr>
      <vt:lpstr>Exercise 3 - Fit with degeneracies 3.1</vt:lpstr>
      <vt:lpstr>Exercise 3 - Fit with degeneracies 3.2</vt:lpstr>
      <vt:lpstr>Exercise 4: star with circumstellar environment</vt:lpstr>
      <vt:lpstr>Exercise 4: star with circumstellar environment 4.1</vt:lpstr>
      <vt:lpstr>Exercise 4: star with circumstellar environment 4.2</vt:lpstr>
      <vt:lpstr>Exercise 4: star with circumstellar environment 4.3</vt:lpstr>
      <vt:lpstr>5- Additional Exercises </vt:lpstr>
      <vt:lpstr>5- Additional Exercises 5.1 Theta Ori C </vt:lpstr>
      <vt:lpstr>5-Additional Exercises 5-2  HD87643</vt:lpstr>
      <vt:lpstr>5-Additional Exercises 5-3  2004-Interferometry Imaging Beauty Contest</vt:lpstr>
    </vt:vector>
  </TitlesOfParts>
  <Manager/>
  <Company>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</dc:creator>
  <cp:keywords/>
  <dc:description/>
  <cp:lastModifiedBy>Isabelle Tallon-Bosc</cp:lastModifiedBy>
  <cp:revision>384</cp:revision>
  <cp:lastPrinted>2013-09-10T10:50:50Z</cp:lastPrinted>
  <dcterms:created xsi:type="dcterms:W3CDTF">2007-12-13T00:19:32Z</dcterms:created>
  <dcterms:modified xsi:type="dcterms:W3CDTF">2021-06-16T15:58:02Z</dcterms:modified>
  <cp:category/>
</cp:coreProperties>
</file>